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315" r:id="rId2"/>
    <p:sldId id="314" r:id="rId3"/>
    <p:sldId id="316" r:id="rId4"/>
    <p:sldId id="322" r:id="rId5"/>
    <p:sldId id="324" r:id="rId6"/>
    <p:sldId id="323" r:id="rId7"/>
    <p:sldId id="317" r:id="rId8"/>
    <p:sldId id="318" r:id="rId9"/>
    <p:sldId id="320" r:id="rId10"/>
    <p:sldId id="321" r:id="rId11"/>
    <p:sldId id="319" r:id="rId12"/>
    <p:sldId id="326" r:id="rId13"/>
    <p:sldId id="328" r:id="rId14"/>
    <p:sldId id="327" r:id="rId15"/>
    <p:sldId id="330" r:id="rId16"/>
    <p:sldId id="331" r:id="rId17"/>
  </p:sldIdLst>
  <p:sldSz cx="5327650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50" d="100"/>
          <a:sy n="150" d="100"/>
        </p:scale>
        <p:origin x="684" y="-4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74" y="1237197"/>
            <a:ext cx="4528503" cy="2631887"/>
          </a:xfrm>
        </p:spPr>
        <p:txBody>
          <a:bodyPr anchor="b"/>
          <a:lstStyle>
            <a:lvl1pPr algn="ctr">
              <a:defRPr sz="349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956" y="3970580"/>
            <a:ext cx="3995738" cy="1825171"/>
          </a:xfrm>
        </p:spPr>
        <p:txBody>
          <a:bodyPr/>
          <a:lstStyle>
            <a:lvl1pPr marL="0" indent="0" algn="ctr">
              <a:buNone/>
              <a:defRPr sz="1398"/>
            </a:lvl1pPr>
            <a:lvl2pPr marL="266365" indent="0" algn="ctr">
              <a:buNone/>
              <a:defRPr sz="1165"/>
            </a:lvl2pPr>
            <a:lvl3pPr marL="532729" indent="0" algn="ctr">
              <a:buNone/>
              <a:defRPr sz="1049"/>
            </a:lvl3pPr>
            <a:lvl4pPr marL="799094" indent="0" algn="ctr">
              <a:buNone/>
              <a:defRPr sz="932"/>
            </a:lvl4pPr>
            <a:lvl5pPr marL="1065459" indent="0" algn="ctr">
              <a:buNone/>
              <a:defRPr sz="932"/>
            </a:lvl5pPr>
            <a:lvl6pPr marL="1331824" indent="0" algn="ctr">
              <a:buNone/>
              <a:defRPr sz="932"/>
            </a:lvl6pPr>
            <a:lvl7pPr marL="1598188" indent="0" algn="ctr">
              <a:buNone/>
              <a:defRPr sz="932"/>
            </a:lvl7pPr>
            <a:lvl8pPr marL="1864553" indent="0" algn="ctr">
              <a:buNone/>
              <a:defRPr sz="932"/>
            </a:lvl8pPr>
            <a:lvl9pPr marL="2130918" indent="0" algn="ctr">
              <a:buNone/>
              <a:defRPr sz="932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63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4087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01" y="1884671"/>
            <a:ext cx="4595098" cy="3144614"/>
          </a:xfrm>
        </p:spPr>
        <p:txBody>
          <a:bodyPr anchor="b"/>
          <a:lstStyle>
            <a:lvl1pPr>
              <a:defRPr sz="349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501" y="5059035"/>
            <a:ext cx="4595098" cy="1653678"/>
          </a:xfrm>
        </p:spPr>
        <p:txBody>
          <a:bodyPr/>
          <a:lstStyle>
            <a:lvl1pPr marL="0" indent="0">
              <a:buNone/>
              <a:defRPr sz="1398">
                <a:solidFill>
                  <a:schemeClr val="tx1"/>
                </a:solidFill>
              </a:defRPr>
            </a:lvl1pPr>
            <a:lvl2pPr marL="266365" indent="0">
              <a:buNone/>
              <a:defRPr sz="1165">
                <a:solidFill>
                  <a:schemeClr val="tx1">
                    <a:tint val="75000"/>
                  </a:schemeClr>
                </a:solidFill>
              </a:defRPr>
            </a:lvl2pPr>
            <a:lvl3pPr marL="532729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3pPr>
            <a:lvl4pPr marL="799094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4pPr>
            <a:lvl5pPr marL="1065459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5pPr>
            <a:lvl6pPr marL="1331824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6pPr>
            <a:lvl7pPr marL="1598188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7pPr>
            <a:lvl8pPr marL="1864553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8pPr>
            <a:lvl9pPr marL="2130918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515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276" y="2012414"/>
            <a:ext cx="2264251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123" y="2012414"/>
            <a:ext cx="2264251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10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402484"/>
            <a:ext cx="4595098" cy="146118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71" y="1853171"/>
            <a:ext cx="22538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6971" y="2761381"/>
            <a:ext cx="2253845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123" y="1853171"/>
            <a:ext cx="22649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123" y="2761381"/>
            <a:ext cx="2264945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924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4520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0453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4945" y="1088455"/>
            <a:ext cx="2697123" cy="5372269"/>
          </a:xfrm>
        </p:spPr>
        <p:txBody>
          <a:bodyPr/>
          <a:lstStyle>
            <a:lvl1pPr>
              <a:defRPr sz="1864"/>
            </a:lvl1pPr>
            <a:lvl2pPr>
              <a:defRPr sz="1631"/>
            </a:lvl2pPr>
            <a:lvl3pPr>
              <a:defRPr sz="1398"/>
            </a:lvl3pPr>
            <a:lvl4pPr>
              <a:defRPr sz="1165"/>
            </a:lvl4pPr>
            <a:lvl5pPr>
              <a:defRPr sz="1165"/>
            </a:lvl5pPr>
            <a:lvl6pPr>
              <a:defRPr sz="1165"/>
            </a:lvl6pPr>
            <a:lvl7pPr>
              <a:defRPr sz="1165"/>
            </a:lvl7pPr>
            <a:lvl8pPr>
              <a:defRPr sz="1165"/>
            </a:lvl8pPr>
            <a:lvl9pPr>
              <a:defRPr sz="116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9818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64945" y="1088455"/>
            <a:ext cx="2697123" cy="5372269"/>
          </a:xfrm>
        </p:spPr>
        <p:txBody>
          <a:bodyPr anchor="t"/>
          <a:lstStyle>
            <a:lvl1pPr marL="0" indent="0">
              <a:buNone/>
              <a:defRPr sz="1864"/>
            </a:lvl1pPr>
            <a:lvl2pPr marL="266365" indent="0">
              <a:buNone/>
              <a:defRPr sz="1631"/>
            </a:lvl2pPr>
            <a:lvl3pPr marL="532729" indent="0">
              <a:buNone/>
              <a:defRPr sz="1398"/>
            </a:lvl3pPr>
            <a:lvl4pPr marL="799094" indent="0">
              <a:buNone/>
              <a:defRPr sz="1165"/>
            </a:lvl4pPr>
            <a:lvl5pPr marL="1065459" indent="0">
              <a:buNone/>
              <a:defRPr sz="1165"/>
            </a:lvl5pPr>
            <a:lvl6pPr marL="1331824" indent="0">
              <a:buNone/>
              <a:defRPr sz="1165"/>
            </a:lvl6pPr>
            <a:lvl7pPr marL="1598188" indent="0">
              <a:buNone/>
              <a:defRPr sz="1165"/>
            </a:lvl7pPr>
            <a:lvl8pPr marL="1864553" indent="0">
              <a:buNone/>
              <a:defRPr sz="1165"/>
            </a:lvl8pPr>
            <a:lvl9pPr marL="2130918" indent="0">
              <a:buNone/>
              <a:defRPr sz="116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9328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0386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2600" y="402483"/>
            <a:ext cx="1148775" cy="64064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276" y="402483"/>
            <a:ext cx="3379728" cy="64064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1296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276" y="402484"/>
            <a:ext cx="4595098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276" y="2012414"/>
            <a:ext cx="4595098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276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4784" y="7006700"/>
            <a:ext cx="1798082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2653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4194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532729" rtl="0" eaLnBrk="1" latinLnBrk="0" hangingPunct="1">
        <a:lnSpc>
          <a:spcPct val="90000"/>
        </a:lnSpc>
        <a:spcBef>
          <a:spcPct val="0"/>
        </a:spcBef>
        <a:buNone/>
        <a:defRPr sz="25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3182" indent="-133182" algn="l" defTabSz="532729" rtl="0" eaLnBrk="1" latinLnBrk="0" hangingPunct="1">
        <a:lnSpc>
          <a:spcPct val="90000"/>
        </a:lnSpc>
        <a:spcBef>
          <a:spcPts val="583"/>
        </a:spcBef>
        <a:buFont typeface="Arial" panose="020B0604020202020204" pitchFamily="34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1pPr>
      <a:lvl2pPr marL="39954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665912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165" kern="1200">
          <a:solidFill>
            <a:schemeClr val="tx1"/>
          </a:solidFill>
          <a:latin typeface="+mn-lt"/>
          <a:ea typeface="+mn-ea"/>
          <a:cs typeface="+mn-cs"/>
        </a:defRPr>
      </a:lvl3pPr>
      <a:lvl4pPr marL="93227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19864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465006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73137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997735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264100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1pPr>
      <a:lvl2pPr marL="266365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53272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3pPr>
      <a:lvl4pPr marL="79909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06545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33182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59818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864553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13091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8866D3C-008E-49F0-996C-BE6CAD3FE4AD}"/>
              </a:ext>
            </a:extLst>
          </p:cNvPr>
          <p:cNvSpPr txBox="1"/>
          <p:nvPr/>
        </p:nvSpPr>
        <p:spPr>
          <a:xfrm>
            <a:off x="323824" y="5585155"/>
            <a:ext cx="4680000" cy="144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SITUACIÓN - </a:t>
            </a:r>
            <a:r>
              <a:rPr lang="es-ES" sz="1100" dirty="0">
                <a:latin typeface="Abadi Extra Light" panose="020B0204020104020204" pitchFamily="34" charset="0"/>
              </a:rPr>
              <a:t>¿Qué sucede?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EMOCIÓN - </a:t>
            </a:r>
            <a:r>
              <a:rPr lang="es-ES" sz="1100" dirty="0">
                <a:latin typeface="Abadi Extra Light" panose="020B0204020104020204" pitchFamily="34" charset="0"/>
              </a:rPr>
              <a:t>¿Cómo se siente el niño? ¿Cómo se siente la niña?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PENSAMIENTO - </a:t>
            </a:r>
            <a:r>
              <a:rPr lang="es-ES" sz="1100" dirty="0">
                <a:latin typeface="Abadi Extra Light" panose="020B0204020104020204" pitchFamily="34" charset="0"/>
              </a:rPr>
              <a:t>¿Qué piensa el niño? ¿Qué piensa la niña?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SOLUCIÓN - </a:t>
            </a:r>
            <a:r>
              <a:rPr lang="es-ES" sz="1100" dirty="0">
                <a:latin typeface="Abadi Extra Light" panose="020B0204020104020204" pitchFamily="34" charset="0"/>
              </a:rPr>
              <a:t>¿Qué pueden hacer para solucionar la situación?</a:t>
            </a:r>
            <a:endParaRPr lang="es-ES" sz="1100" b="1" dirty="0">
              <a:latin typeface="Abadi Extra Light" panose="020B0204020104020204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8130F32-D290-4A5F-91B8-F1E81D3DF7FE}"/>
              </a:ext>
            </a:extLst>
          </p:cNvPr>
          <p:cNvGrpSpPr/>
          <p:nvPr/>
        </p:nvGrpSpPr>
        <p:grpSpPr>
          <a:xfrm>
            <a:off x="323649" y="662857"/>
            <a:ext cx="4680000" cy="4680000"/>
            <a:chOff x="323650" y="684868"/>
            <a:chExt cx="4680000" cy="4680000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D9911357-6500-4FD4-94CB-6EAE571CCF61}"/>
                </a:ext>
              </a:extLst>
            </p:cNvPr>
            <p:cNvSpPr/>
            <p:nvPr/>
          </p:nvSpPr>
          <p:spPr>
            <a:xfrm>
              <a:off x="323650" y="684868"/>
              <a:ext cx="4680000" cy="468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01CDFD6-2845-4CC0-BC0D-CF484CC0F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3650" y="867915"/>
              <a:ext cx="4320000" cy="4313906"/>
            </a:xfrm>
            <a:prstGeom prst="rect">
              <a:avLst/>
            </a:prstGeom>
          </p:spPr>
        </p:pic>
      </p:grpSp>
      <p:sp>
        <p:nvSpPr>
          <p:cNvPr id="9" name="Rectángulo">
            <a:extLst>
              <a:ext uri="{FF2B5EF4-FFF2-40B4-BE49-F238E27FC236}">
                <a16:creationId xmlns:a16="http://schemas.microsoft.com/office/drawing/2014/main" id="{CC5D9EC0-16E2-47D7-8102-3E03A84E6DE6}"/>
              </a:ext>
            </a:extLst>
          </p:cNvPr>
          <p:cNvSpPr/>
          <p:nvPr/>
        </p:nvSpPr>
        <p:spPr bwMode="auto">
          <a:xfrm rot="16200000" flipH="1">
            <a:off x="-828175" y="1259837"/>
            <a:ext cx="6984000" cy="5040000"/>
          </a:xfrm>
          <a:prstGeom prst="rect">
            <a:avLst/>
          </a:prstGeom>
          <a:noFill/>
          <a:ln w="48260" cap="flat">
            <a:solidFill>
              <a:srgbClr val="00B0F0"/>
            </a:solidFill>
            <a:prstDash val="solid"/>
            <a:miter lim="400000"/>
          </a:ln>
          <a:effectLst/>
        </p:spPr>
        <p:txBody>
          <a:bodyPr lIns="18893" tIns="18893" rIns="18893" bIns="18893" anchor="ctr"/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37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49E339A-E25B-44D6-9EF9-B40C031F7D65}"/>
              </a:ext>
            </a:extLst>
          </p:cNvPr>
          <p:cNvSpPr txBox="1"/>
          <p:nvPr/>
        </p:nvSpPr>
        <p:spPr>
          <a:xfrm>
            <a:off x="1226858" y="137488"/>
            <a:ext cx="2873583" cy="397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980" dirty="0">
                <a:solidFill>
                  <a:srgbClr val="00B0F0"/>
                </a:solidFill>
                <a:latin typeface="Modern Love Caps" panose="04070805081001020A01" pitchFamily="82" charset="0"/>
              </a:rPr>
              <a:t>Resolución de conflictos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87345B3-069D-482E-A5C0-74C634335040}"/>
              </a:ext>
            </a:extLst>
          </p:cNvPr>
          <p:cNvSpPr txBox="1"/>
          <p:nvPr/>
        </p:nvSpPr>
        <p:spPr>
          <a:xfrm>
            <a:off x="-351" y="7334844"/>
            <a:ext cx="53280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30" b="1" dirty="0"/>
              <a:t>Autor pictogramas</a:t>
            </a:r>
            <a:r>
              <a:rPr lang="pt-BR" sz="630" dirty="0"/>
              <a:t>: Sergio </a:t>
            </a:r>
            <a:r>
              <a:rPr lang="pt-BR" sz="630" dirty="0" err="1"/>
              <a:t>Palao</a:t>
            </a:r>
            <a:r>
              <a:rPr lang="pt-BR" sz="630" dirty="0"/>
              <a:t> • </a:t>
            </a:r>
            <a:r>
              <a:rPr lang="pt-BR" sz="630" b="1" dirty="0" err="1"/>
              <a:t>Procedencia</a:t>
            </a:r>
            <a:r>
              <a:rPr lang="pt-BR" sz="630" dirty="0"/>
              <a:t>: ARASAAC • </a:t>
            </a:r>
            <a:r>
              <a:rPr lang="pt-BR" sz="630" b="1" dirty="0"/>
              <a:t>Licencia</a:t>
            </a:r>
            <a:r>
              <a:rPr lang="pt-BR" sz="630" dirty="0"/>
              <a:t>: CC (BY-NC-SA) • </a:t>
            </a:r>
            <a:r>
              <a:rPr lang="es-ES" sz="630" b="1" dirty="0"/>
              <a:t>Autora</a:t>
            </a:r>
            <a:r>
              <a:rPr lang="es-ES" sz="630" dirty="0"/>
              <a:t>: Carmen Atenea del Hoyo Ruiz</a:t>
            </a:r>
            <a:r>
              <a:rPr lang="pt-BR" sz="630" dirty="0"/>
              <a:t> </a:t>
            </a:r>
            <a:endParaRPr lang="es-ES" sz="630" dirty="0"/>
          </a:p>
        </p:txBody>
      </p:sp>
    </p:spTree>
    <p:extLst>
      <p:ext uri="{BB962C8B-B14F-4D97-AF65-F5344CB8AC3E}">
        <p14:creationId xmlns:p14="http://schemas.microsoft.com/office/powerpoint/2010/main" val="3472671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8866D3C-008E-49F0-996C-BE6CAD3FE4AD}"/>
              </a:ext>
            </a:extLst>
          </p:cNvPr>
          <p:cNvSpPr txBox="1"/>
          <p:nvPr/>
        </p:nvSpPr>
        <p:spPr>
          <a:xfrm>
            <a:off x="323824" y="5585155"/>
            <a:ext cx="4680000" cy="144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SITUACIÓN - </a:t>
            </a:r>
            <a:r>
              <a:rPr lang="es-ES" sz="1100" dirty="0">
                <a:latin typeface="Abadi Extra Light" panose="020B0204020104020204" pitchFamily="34" charset="0"/>
              </a:rPr>
              <a:t>¿Qué sucede?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EMOCIÓN - </a:t>
            </a:r>
            <a:r>
              <a:rPr lang="es-ES" sz="1100" dirty="0">
                <a:latin typeface="Abadi Extra Light" panose="020B0204020104020204" pitchFamily="34" charset="0"/>
              </a:rPr>
              <a:t>¿Cómo se siente el niño? ¿Cómo se siente la niña?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PENSAMIENTO - </a:t>
            </a:r>
            <a:r>
              <a:rPr lang="es-ES" sz="1100" dirty="0">
                <a:latin typeface="Abadi Extra Light" panose="020B0204020104020204" pitchFamily="34" charset="0"/>
              </a:rPr>
              <a:t>¿Qué piensa el niño? ¿Qué piensa la niña?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SOLUCIÓN - </a:t>
            </a:r>
            <a:r>
              <a:rPr lang="es-ES" sz="1100" dirty="0">
                <a:latin typeface="Abadi Extra Light" panose="020B0204020104020204" pitchFamily="34" charset="0"/>
              </a:rPr>
              <a:t>¿Qué pueden hacer para solucionar la situación?</a:t>
            </a:r>
            <a:endParaRPr lang="es-ES" sz="1100" b="1" dirty="0">
              <a:latin typeface="Abadi Extra Light" panose="020B0204020104020204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8130F32-D290-4A5F-91B8-F1E81D3DF7FE}"/>
              </a:ext>
            </a:extLst>
          </p:cNvPr>
          <p:cNvGrpSpPr/>
          <p:nvPr/>
        </p:nvGrpSpPr>
        <p:grpSpPr>
          <a:xfrm>
            <a:off x="323649" y="662857"/>
            <a:ext cx="4680000" cy="4680000"/>
            <a:chOff x="323650" y="684868"/>
            <a:chExt cx="4680000" cy="4680000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D9911357-6500-4FD4-94CB-6EAE571CCF61}"/>
                </a:ext>
              </a:extLst>
            </p:cNvPr>
            <p:cNvSpPr/>
            <p:nvPr/>
          </p:nvSpPr>
          <p:spPr>
            <a:xfrm>
              <a:off x="323650" y="684868"/>
              <a:ext cx="4680000" cy="468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6" name="Imagen 5" descr="Dibujo animado de un personaje de caricatura&#10;&#10;Descripción generada automáticamente con confianza media">
              <a:extLst>
                <a:ext uri="{FF2B5EF4-FFF2-40B4-BE49-F238E27FC236}">
                  <a16:creationId xmlns:a16="http://schemas.microsoft.com/office/drawing/2014/main" id="{201CDFD6-2845-4CC0-BC0D-CF484CC0F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650" y="864868"/>
              <a:ext cx="4320000" cy="4320000"/>
            </a:xfrm>
            <a:prstGeom prst="rect">
              <a:avLst/>
            </a:prstGeom>
          </p:spPr>
        </p:pic>
      </p:grpSp>
      <p:sp>
        <p:nvSpPr>
          <p:cNvPr id="9" name="Rectángulo">
            <a:extLst>
              <a:ext uri="{FF2B5EF4-FFF2-40B4-BE49-F238E27FC236}">
                <a16:creationId xmlns:a16="http://schemas.microsoft.com/office/drawing/2014/main" id="{CC5D9EC0-16E2-47D7-8102-3E03A84E6DE6}"/>
              </a:ext>
            </a:extLst>
          </p:cNvPr>
          <p:cNvSpPr/>
          <p:nvPr/>
        </p:nvSpPr>
        <p:spPr bwMode="auto">
          <a:xfrm rot="16200000" flipH="1">
            <a:off x="-828175" y="1259837"/>
            <a:ext cx="6984000" cy="5040000"/>
          </a:xfrm>
          <a:prstGeom prst="rect">
            <a:avLst/>
          </a:prstGeom>
          <a:noFill/>
          <a:ln w="48260" cap="flat">
            <a:solidFill>
              <a:srgbClr val="00B0F0"/>
            </a:solidFill>
            <a:prstDash val="solid"/>
            <a:miter lim="400000"/>
          </a:ln>
          <a:effectLst/>
        </p:spPr>
        <p:txBody>
          <a:bodyPr lIns="18893" tIns="18893" rIns="18893" bIns="18893" anchor="ctr"/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37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49E339A-E25B-44D6-9EF9-B40C031F7D65}"/>
              </a:ext>
            </a:extLst>
          </p:cNvPr>
          <p:cNvSpPr txBox="1"/>
          <p:nvPr/>
        </p:nvSpPr>
        <p:spPr>
          <a:xfrm>
            <a:off x="1226858" y="137488"/>
            <a:ext cx="2873583" cy="397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980" dirty="0">
                <a:solidFill>
                  <a:srgbClr val="00B0F0"/>
                </a:solidFill>
                <a:latin typeface="Modern Love Caps" panose="04070805081001020A01" pitchFamily="82" charset="0"/>
              </a:rPr>
              <a:t>Resolución de conflictos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B3DBACB-D962-4E89-A5EA-477AD18FFFBC}"/>
              </a:ext>
            </a:extLst>
          </p:cNvPr>
          <p:cNvSpPr txBox="1"/>
          <p:nvPr/>
        </p:nvSpPr>
        <p:spPr>
          <a:xfrm>
            <a:off x="-351" y="7334844"/>
            <a:ext cx="53280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30" b="1" dirty="0"/>
              <a:t>Autor pictogramas</a:t>
            </a:r>
            <a:r>
              <a:rPr lang="pt-BR" sz="630" dirty="0"/>
              <a:t>: Sergio </a:t>
            </a:r>
            <a:r>
              <a:rPr lang="pt-BR" sz="630" dirty="0" err="1"/>
              <a:t>Palao</a:t>
            </a:r>
            <a:r>
              <a:rPr lang="pt-BR" sz="630" dirty="0"/>
              <a:t> • </a:t>
            </a:r>
            <a:r>
              <a:rPr lang="pt-BR" sz="630" b="1" dirty="0" err="1"/>
              <a:t>Procedencia</a:t>
            </a:r>
            <a:r>
              <a:rPr lang="pt-BR" sz="630" dirty="0"/>
              <a:t>: ARASAAC • </a:t>
            </a:r>
            <a:r>
              <a:rPr lang="pt-BR" sz="630" b="1" dirty="0"/>
              <a:t>Licencia</a:t>
            </a:r>
            <a:r>
              <a:rPr lang="pt-BR" sz="630" dirty="0"/>
              <a:t>: CC (BY-NC-SA) • </a:t>
            </a:r>
            <a:r>
              <a:rPr lang="es-ES" sz="630" b="1" dirty="0"/>
              <a:t>Autora</a:t>
            </a:r>
            <a:r>
              <a:rPr lang="es-ES" sz="630" dirty="0"/>
              <a:t>: Carmen Atenea del Hoyo Ruiz</a:t>
            </a:r>
            <a:r>
              <a:rPr lang="pt-BR" sz="630" dirty="0"/>
              <a:t> </a:t>
            </a:r>
            <a:endParaRPr lang="es-ES" sz="630" dirty="0"/>
          </a:p>
        </p:txBody>
      </p:sp>
    </p:spTree>
    <p:extLst>
      <p:ext uri="{BB962C8B-B14F-4D97-AF65-F5344CB8AC3E}">
        <p14:creationId xmlns:p14="http://schemas.microsoft.com/office/powerpoint/2010/main" val="1267532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8866D3C-008E-49F0-996C-BE6CAD3FE4AD}"/>
              </a:ext>
            </a:extLst>
          </p:cNvPr>
          <p:cNvSpPr txBox="1"/>
          <p:nvPr/>
        </p:nvSpPr>
        <p:spPr>
          <a:xfrm>
            <a:off x="323824" y="5585155"/>
            <a:ext cx="4680000" cy="144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SITUACIÓN - </a:t>
            </a:r>
            <a:r>
              <a:rPr lang="es-ES" sz="1100" dirty="0">
                <a:latin typeface="Abadi Extra Light" panose="020B0204020104020204" pitchFamily="34" charset="0"/>
              </a:rPr>
              <a:t>¿Qué sucede?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EMOCIÓN - </a:t>
            </a:r>
            <a:r>
              <a:rPr lang="es-ES" sz="1100" dirty="0">
                <a:latin typeface="Abadi Extra Light" panose="020B0204020104020204" pitchFamily="34" charset="0"/>
              </a:rPr>
              <a:t>¿Cómo se siente el niño? ¿Cómo se siente la niña?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PENSAMIENTO - </a:t>
            </a:r>
            <a:r>
              <a:rPr lang="es-ES" sz="1100" dirty="0">
                <a:latin typeface="Abadi Extra Light" panose="020B0204020104020204" pitchFamily="34" charset="0"/>
              </a:rPr>
              <a:t>¿Qué piensa el niño? ¿Qué piensa la niña?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SOLUCIÓN - </a:t>
            </a:r>
            <a:r>
              <a:rPr lang="es-ES" sz="1100" dirty="0">
                <a:latin typeface="Abadi Extra Light" panose="020B0204020104020204" pitchFamily="34" charset="0"/>
              </a:rPr>
              <a:t>¿Qué pueden hacer para solucionar la situación?</a:t>
            </a:r>
            <a:endParaRPr lang="es-ES" sz="1100" b="1" dirty="0">
              <a:latin typeface="Abadi Extra Light" panose="020B0204020104020204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8130F32-D290-4A5F-91B8-F1E81D3DF7FE}"/>
              </a:ext>
            </a:extLst>
          </p:cNvPr>
          <p:cNvGrpSpPr/>
          <p:nvPr/>
        </p:nvGrpSpPr>
        <p:grpSpPr>
          <a:xfrm>
            <a:off x="323649" y="662857"/>
            <a:ext cx="4680000" cy="4680000"/>
            <a:chOff x="323650" y="684868"/>
            <a:chExt cx="4680000" cy="4680000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D9911357-6500-4FD4-94CB-6EAE571CCF61}"/>
                </a:ext>
              </a:extLst>
            </p:cNvPr>
            <p:cNvSpPr/>
            <p:nvPr/>
          </p:nvSpPr>
          <p:spPr>
            <a:xfrm>
              <a:off x="323650" y="684868"/>
              <a:ext cx="4680000" cy="468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01CDFD6-2845-4CC0-BC0D-CF484CC0F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3650" y="867915"/>
              <a:ext cx="4319999" cy="4313906"/>
            </a:xfrm>
            <a:prstGeom prst="rect">
              <a:avLst/>
            </a:prstGeom>
          </p:spPr>
        </p:pic>
      </p:grpSp>
      <p:sp>
        <p:nvSpPr>
          <p:cNvPr id="9" name="Rectángulo">
            <a:extLst>
              <a:ext uri="{FF2B5EF4-FFF2-40B4-BE49-F238E27FC236}">
                <a16:creationId xmlns:a16="http://schemas.microsoft.com/office/drawing/2014/main" id="{CC5D9EC0-16E2-47D7-8102-3E03A84E6DE6}"/>
              </a:ext>
            </a:extLst>
          </p:cNvPr>
          <p:cNvSpPr/>
          <p:nvPr/>
        </p:nvSpPr>
        <p:spPr bwMode="auto">
          <a:xfrm rot="16200000" flipH="1">
            <a:off x="-828175" y="1259837"/>
            <a:ext cx="6984000" cy="5040000"/>
          </a:xfrm>
          <a:prstGeom prst="rect">
            <a:avLst/>
          </a:prstGeom>
          <a:noFill/>
          <a:ln w="48260" cap="flat">
            <a:solidFill>
              <a:srgbClr val="00B0F0"/>
            </a:solidFill>
            <a:prstDash val="solid"/>
            <a:miter lim="400000"/>
          </a:ln>
          <a:effectLst/>
        </p:spPr>
        <p:txBody>
          <a:bodyPr lIns="18893" tIns="18893" rIns="18893" bIns="18893" anchor="ctr"/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37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49E339A-E25B-44D6-9EF9-B40C031F7D65}"/>
              </a:ext>
            </a:extLst>
          </p:cNvPr>
          <p:cNvSpPr txBox="1"/>
          <p:nvPr/>
        </p:nvSpPr>
        <p:spPr>
          <a:xfrm>
            <a:off x="1226858" y="137488"/>
            <a:ext cx="2873583" cy="397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980" dirty="0">
                <a:solidFill>
                  <a:srgbClr val="00B0F0"/>
                </a:solidFill>
                <a:latin typeface="Modern Love Caps" panose="04070805081001020A01" pitchFamily="82" charset="0"/>
              </a:rPr>
              <a:t>Resolución de conflictos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213FA72-9A8F-419A-9B01-535EC74D4A28}"/>
              </a:ext>
            </a:extLst>
          </p:cNvPr>
          <p:cNvSpPr txBox="1"/>
          <p:nvPr/>
        </p:nvSpPr>
        <p:spPr>
          <a:xfrm>
            <a:off x="-351" y="7334844"/>
            <a:ext cx="53280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30" b="1" dirty="0"/>
              <a:t>Autor pictogramas</a:t>
            </a:r>
            <a:r>
              <a:rPr lang="pt-BR" sz="630" dirty="0"/>
              <a:t>: Sergio </a:t>
            </a:r>
            <a:r>
              <a:rPr lang="pt-BR" sz="630" dirty="0" err="1"/>
              <a:t>Palao</a:t>
            </a:r>
            <a:r>
              <a:rPr lang="pt-BR" sz="630" dirty="0"/>
              <a:t> • </a:t>
            </a:r>
            <a:r>
              <a:rPr lang="pt-BR" sz="630" b="1" dirty="0" err="1"/>
              <a:t>Procedencia</a:t>
            </a:r>
            <a:r>
              <a:rPr lang="pt-BR" sz="630" dirty="0"/>
              <a:t>: ARASAAC • </a:t>
            </a:r>
            <a:r>
              <a:rPr lang="pt-BR" sz="630" b="1" dirty="0"/>
              <a:t>Licencia</a:t>
            </a:r>
            <a:r>
              <a:rPr lang="pt-BR" sz="630" dirty="0"/>
              <a:t>: CC (BY-NC-SA) • </a:t>
            </a:r>
            <a:r>
              <a:rPr lang="es-ES" sz="630" b="1" dirty="0"/>
              <a:t>Autora</a:t>
            </a:r>
            <a:r>
              <a:rPr lang="es-ES" sz="630" dirty="0"/>
              <a:t>: Carmen Atenea del Hoyo Ruiz</a:t>
            </a:r>
            <a:r>
              <a:rPr lang="pt-BR" sz="630" dirty="0"/>
              <a:t> </a:t>
            </a:r>
            <a:endParaRPr lang="es-ES" sz="630" dirty="0"/>
          </a:p>
        </p:txBody>
      </p:sp>
    </p:spTree>
    <p:extLst>
      <p:ext uri="{BB962C8B-B14F-4D97-AF65-F5344CB8AC3E}">
        <p14:creationId xmlns:p14="http://schemas.microsoft.com/office/powerpoint/2010/main" val="1710787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8866D3C-008E-49F0-996C-BE6CAD3FE4AD}"/>
              </a:ext>
            </a:extLst>
          </p:cNvPr>
          <p:cNvSpPr txBox="1"/>
          <p:nvPr/>
        </p:nvSpPr>
        <p:spPr>
          <a:xfrm>
            <a:off x="323824" y="5585155"/>
            <a:ext cx="4680000" cy="144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SITUACIÓN - </a:t>
            </a:r>
            <a:r>
              <a:rPr lang="es-ES" sz="1100" dirty="0">
                <a:latin typeface="Abadi Extra Light" panose="020B0204020104020204" pitchFamily="34" charset="0"/>
              </a:rPr>
              <a:t>¿Qué sucede?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EMOCIÓN - </a:t>
            </a:r>
            <a:r>
              <a:rPr lang="es-ES" sz="1100" dirty="0">
                <a:latin typeface="Abadi Extra Light" panose="020B0204020104020204" pitchFamily="34" charset="0"/>
              </a:rPr>
              <a:t>¿Cómo se siente el niño? ¿Cómo se siente la niña?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PENSAMIENTO - </a:t>
            </a:r>
            <a:r>
              <a:rPr lang="es-ES" sz="1100" dirty="0">
                <a:latin typeface="Abadi Extra Light" panose="020B0204020104020204" pitchFamily="34" charset="0"/>
              </a:rPr>
              <a:t>¿Qué piensa el niño? ¿Qué piensa la niña?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SOLUCIÓN - </a:t>
            </a:r>
            <a:r>
              <a:rPr lang="es-ES" sz="1100" dirty="0">
                <a:latin typeface="Abadi Extra Light" panose="020B0204020104020204" pitchFamily="34" charset="0"/>
              </a:rPr>
              <a:t>¿Qué pueden hacer para solucionar la situación?</a:t>
            </a:r>
            <a:endParaRPr lang="es-ES" sz="1100" b="1" dirty="0">
              <a:latin typeface="Abadi Extra Light" panose="020B0204020104020204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8130F32-D290-4A5F-91B8-F1E81D3DF7FE}"/>
              </a:ext>
            </a:extLst>
          </p:cNvPr>
          <p:cNvGrpSpPr/>
          <p:nvPr/>
        </p:nvGrpSpPr>
        <p:grpSpPr>
          <a:xfrm>
            <a:off x="323649" y="662857"/>
            <a:ext cx="4680000" cy="4680000"/>
            <a:chOff x="323650" y="684868"/>
            <a:chExt cx="4680000" cy="4680000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D9911357-6500-4FD4-94CB-6EAE571CCF61}"/>
                </a:ext>
              </a:extLst>
            </p:cNvPr>
            <p:cNvSpPr/>
            <p:nvPr/>
          </p:nvSpPr>
          <p:spPr>
            <a:xfrm>
              <a:off x="323650" y="684868"/>
              <a:ext cx="4680000" cy="468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01CDFD6-2845-4CC0-BC0D-CF484CC0F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6697" y="867915"/>
              <a:ext cx="4313906" cy="4313906"/>
            </a:xfrm>
            <a:prstGeom prst="rect">
              <a:avLst/>
            </a:prstGeom>
          </p:spPr>
        </p:pic>
      </p:grpSp>
      <p:sp>
        <p:nvSpPr>
          <p:cNvPr id="9" name="Rectángulo">
            <a:extLst>
              <a:ext uri="{FF2B5EF4-FFF2-40B4-BE49-F238E27FC236}">
                <a16:creationId xmlns:a16="http://schemas.microsoft.com/office/drawing/2014/main" id="{CC5D9EC0-16E2-47D7-8102-3E03A84E6DE6}"/>
              </a:ext>
            </a:extLst>
          </p:cNvPr>
          <p:cNvSpPr/>
          <p:nvPr/>
        </p:nvSpPr>
        <p:spPr bwMode="auto">
          <a:xfrm rot="16200000" flipH="1">
            <a:off x="-828175" y="1259837"/>
            <a:ext cx="6984000" cy="5040000"/>
          </a:xfrm>
          <a:prstGeom prst="rect">
            <a:avLst/>
          </a:prstGeom>
          <a:noFill/>
          <a:ln w="48260" cap="flat">
            <a:solidFill>
              <a:srgbClr val="00B0F0"/>
            </a:solidFill>
            <a:prstDash val="solid"/>
            <a:miter lim="400000"/>
          </a:ln>
          <a:effectLst/>
        </p:spPr>
        <p:txBody>
          <a:bodyPr lIns="18893" tIns="18893" rIns="18893" bIns="18893" anchor="ctr"/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37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49E339A-E25B-44D6-9EF9-B40C031F7D65}"/>
              </a:ext>
            </a:extLst>
          </p:cNvPr>
          <p:cNvSpPr txBox="1"/>
          <p:nvPr/>
        </p:nvSpPr>
        <p:spPr>
          <a:xfrm>
            <a:off x="1226858" y="137488"/>
            <a:ext cx="2873583" cy="397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980" dirty="0">
                <a:solidFill>
                  <a:srgbClr val="00B0F0"/>
                </a:solidFill>
                <a:latin typeface="Modern Love Caps" panose="04070805081001020A01" pitchFamily="82" charset="0"/>
              </a:rPr>
              <a:t>Resolución de conflictos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13D4908-1128-4036-A735-2FC73D8E2564}"/>
              </a:ext>
            </a:extLst>
          </p:cNvPr>
          <p:cNvSpPr txBox="1"/>
          <p:nvPr/>
        </p:nvSpPr>
        <p:spPr>
          <a:xfrm>
            <a:off x="-351" y="7334844"/>
            <a:ext cx="53280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30" b="1" dirty="0"/>
              <a:t>Autor pictogramas</a:t>
            </a:r>
            <a:r>
              <a:rPr lang="pt-BR" sz="630" dirty="0"/>
              <a:t>: Sergio </a:t>
            </a:r>
            <a:r>
              <a:rPr lang="pt-BR" sz="630" dirty="0" err="1"/>
              <a:t>Palao</a:t>
            </a:r>
            <a:r>
              <a:rPr lang="pt-BR" sz="630" dirty="0"/>
              <a:t> • </a:t>
            </a:r>
            <a:r>
              <a:rPr lang="pt-BR" sz="630" b="1" dirty="0" err="1"/>
              <a:t>Procedencia</a:t>
            </a:r>
            <a:r>
              <a:rPr lang="pt-BR" sz="630" dirty="0"/>
              <a:t>: ARASAAC • </a:t>
            </a:r>
            <a:r>
              <a:rPr lang="pt-BR" sz="630" b="1" dirty="0"/>
              <a:t>Licencia</a:t>
            </a:r>
            <a:r>
              <a:rPr lang="pt-BR" sz="630" dirty="0"/>
              <a:t>: CC (BY-NC-SA) • </a:t>
            </a:r>
            <a:r>
              <a:rPr lang="es-ES" sz="630" b="1" dirty="0"/>
              <a:t>Autora</a:t>
            </a:r>
            <a:r>
              <a:rPr lang="es-ES" sz="630" dirty="0"/>
              <a:t>: Carmen Atenea del Hoyo Ruiz</a:t>
            </a:r>
            <a:r>
              <a:rPr lang="pt-BR" sz="630" dirty="0"/>
              <a:t> </a:t>
            </a:r>
            <a:endParaRPr lang="es-ES" sz="630" dirty="0"/>
          </a:p>
        </p:txBody>
      </p:sp>
    </p:spTree>
    <p:extLst>
      <p:ext uri="{BB962C8B-B14F-4D97-AF65-F5344CB8AC3E}">
        <p14:creationId xmlns:p14="http://schemas.microsoft.com/office/powerpoint/2010/main" val="3827581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8866D3C-008E-49F0-996C-BE6CAD3FE4AD}"/>
              </a:ext>
            </a:extLst>
          </p:cNvPr>
          <p:cNvSpPr txBox="1"/>
          <p:nvPr/>
        </p:nvSpPr>
        <p:spPr>
          <a:xfrm>
            <a:off x="323824" y="5585155"/>
            <a:ext cx="4680000" cy="144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SITUACIÓN - </a:t>
            </a:r>
            <a:r>
              <a:rPr lang="es-ES" sz="1100" dirty="0">
                <a:latin typeface="Abadi Extra Light" panose="020B0204020104020204" pitchFamily="34" charset="0"/>
              </a:rPr>
              <a:t>¿Qué sucede?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EMOCIÓN - </a:t>
            </a:r>
            <a:r>
              <a:rPr lang="es-ES" sz="1100" dirty="0">
                <a:latin typeface="Abadi Extra Light" panose="020B0204020104020204" pitchFamily="34" charset="0"/>
              </a:rPr>
              <a:t>¿Cómo se siente el niño? ¿Cómo se siente la niña?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PENSAMIENTO - </a:t>
            </a:r>
            <a:r>
              <a:rPr lang="es-ES" sz="1100" dirty="0">
                <a:latin typeface="Abadi Extra Light" panose="020B0204020104020204" pitchFamily="34" charset="0"/>
              </a:rPr>
              <a:t>¿Qué piensa el niño? ¿Qué piensa la niña?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SOLUCIÓN - </a:t>
            </a:r>
            <a:r>
              <a:rPr lang="es-ES" sz="1100" dirty="0">
                <a:latin typeface="Abadi Extra Light" panose="020B0204020104020204" pitchFamily="34" charset="0"/>
              </a:rPr>
              <a:t>¿Qué pueden hacer para solucionar la situación?</a:t>
            </a:r>
            <a:endParaRPr lang="es-ES" sz="1100" b="1" dirty="0">
              <a:latin typeface="Abadi Extra Light" panose="020B0204020104020204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8130F32-D290-4A5F-91B8-F1E81D3DF7FE}"/>
              </a:ext>
            </a:extLst>
          </p:cNvPr>
          <p:cNvGrpSpPr/>
          <p:nvPr/>
        </p:nvGrpSpPr>
        <p:grpSpPr>
          <a:xfrm>
            <a:off x="323649" y="662857"/>
            <a:ext cx="4680000" cy="4680000"/>
            <a:chOff x="323650" y="684868"/>
            <a:chExt cx="4680000" cy="4680000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D9911357-6500-4FD4-94CB-6EAE571CCF61}"/>
                </a:ext>
              </a:extLst>
            </p:cNvPr>
            <p:cNvSpPr/>
            <p:nvPr/>
          </p:nvSpPr>
          <p:spPr>
            <a:xfrm>
              <a:off x="323650" y="684868"/>
              <a:ext cx="4680000" cy="468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01CDFD6-2845-4CC0-BC0D-CF484CC0F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6697" y="867915"/>
              <a:ext cx="4313906" cy="4313906"/>
            </a:xfrm>
            <a:prstGeom prst="rect">
              <a:avLst/>
            </a:prstGeom>
          </p:spPr>
        </p:pic>
      </p:grpSp>
      <p:sp>
        <p:nvSpPr>
          <p:cNvPr id="9" name="Rectángulo">
            <a:extLst>
              <a:ext uri="{FF2B5EF4-FFF2-40B4-BE49-F238E27FC236}">
                <a16:creationId xmlns:a16="http://schemas.microsoft.com/office/drawing/2014/main" id="{CC5D9EC0-16E2-47D7-8102-3E03A84E6DE6}"/>
              </a:ext>
            </a:extLst>
          </p:cNvPr>
          <p:cNvSpPr/>
          <p:nvPr/>
        </p:nvSpPr>
        <p:spPr bwMode="auto">
          <a:xfrm rot="16200000" flipH="1">
            <a:off x="-828175" y="1259837"/>
            <a:ext cx="6984000" cy="5040000"/>
          </a:xfrm>
          <a:prstGeom prst="rect">
            <a:avLst/>
          </a:prstGeom>
          <a:noFill/>
          <a:ln w="48260" cap="flat">
            <a:solidFill>
              <a:srgbClr val="00B0F0"/>
            </a:solidFill>
            <a:prstDash val="solid"/>
            <a:miter lim="400000"/>
          </a:ln>
          <a:effectLst/>
        </p:spPr>
        <p:txBody>
          <a:bodyPr lIns="18893" tIns="18893" rIns="18893" bIns="18893" anchor="ctr"/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37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49E339A-E25B-44D6-9EF9-B40C031F7D65}"/>
              </a:ext>
            </a:extLst>
          </p:cNvPr>
          <p:cNvSpPr txBox="1"/>
          <p:nvPr/>
        </p:nvSpPr>
        <p:spPr>
          <a:xfrm>
            <a:off x="1226858" y="137488"/>
            <a:ext cx="2873583" cy="397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980" dirty="0">
                <a:solidFill>
                  <a:srgbClr val="00B0F0"/>
                </a:solidFill>
                <a:latin typeface="Modern Love Caps" panose="04070805081001020A01" pitchFamily="82" charset="0"/>
              </a:rPr>
              <a:t>Resolución de conflictos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2CFEDAB-0D9E-4597-AF85-9F159F37F41D}"/>
              </a:ext>
            </a:extLst>
          </p:cNvPr>
          <p:cNvSpPr txBox="1"/>
          <p:nvPr/>
        </p:nvSpPr>
        <p:spPr>
          <a:xfrm>
            <a:off x="-351" y="7334844"/>
            <a:ext cx="53280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30" b="1" dirty="0"/>
              <a:t>Autor pictogramas</a:t>
            </a:r>
            <a:r>
              <a:rPr lang="pt-BR" sz="630" dirty="0"/>
              <a:t>: Sergio </a:t>
            </a:r>
            <a:r>
              <a:rPr lang="pt-BR" sz="630" dirty="0" err="1"/>
              <a:t>Palao</a:t>
            </a:r>
            <a:r>
              <a:rPr lang="pt-BR" sz="630" dirty="0"/>
              <a:t> • </a:t>
            </a:r>
            <a:r>
              <a:rPr lang="pt-BR" sz="630" b="1" dirty="0" err="1"/>
              <a:t>Procedencia</a:t>
            </a:r>
            <a:r>
              <a:rPr lang="pt-BR" sz="630" dirty="0"/>
              <a:t>: ARASAAC • </a:t>
            </a:r>
            <a:r>
              <a:rPr lang="pt-BR" sz="630" b="1" dirty="0"/>
              <a:t>Licencia</a:t>
            </a:r>
            <a:r>
              <a:rPr lang="pt-BR" sz="630" dirty="0"/>
              <a:t>: CC (BY-NC-SA) • </a:t>
            </a:r>
            <a:r>
              <a:rPr lang="es-ES" sz="630" b="1" dirty="0"/>
              <a:t>Autora</a:t>
            </a:r>
            <a:r>
              <a:rPr lang="es-ES" sz="630" dirty="0"/>
              <a:t>: Carmen Atenea del Hoyo Ruiz</a:t>
            </a:r>
            <a:r>
              <a:rPr lang="pt-BR" sz="630" dirty="0"/>
              <a:t> </a:t>
            </a:r>
            <a:endParaRPr lang="es-ES" sz="630" dirty="0"/>
          </a:p>
        </p:txBody>
      </p:sp>
    </p:spTree>
    <p:extLst>
      <p:ext uri="{BB962C8B-B14F-4D97-AF65-F5344CB8AC3E}">
        <p14:creationId xmlns:p14="http://schemas.microsoft.com/office/powerpoint/2010/main" val="1469445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8866D3C-008E-49F0-996C-BE6CAD3FE4AD}"/>
              </a:ext>
            </a:extLst>
          </p:cNvPr>
          <p:cNvSpPr txBox="1"/>
          <p:nvPr/>
        </p:nvSpPr>
        <p:spPr>
          <a:xfrm>
            <a:off x="323824" y="5585155"/>
            <a:ext cx="4680000" cy="144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SITUACIÓN - </a:t>
            </a:r>
            <a:r>
              <a:rPr lang="es-ES" sz="1100" dirty="0">
                <a:latin typeface="Abadi Extra Light" panose="020B0204020104020204" pitchFamily="34" charset="0"/>
              </a:rPr>
              <a:t>¿Qué sucede?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EMOCIÓN - </a:t>
            </a:r>
            <a:r>
              <a:rPr lang="es-ES" sz="1100" dirty="0">
                <a:latin typeface="Abadi Extra Light" panose="020B0204020104020204" pitchFamily="34" charset="0"/>
              </a:rPr>
              <a:t>¿Cómo se siente el niño? ¿Cómo se siente la niña?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PENSAMIENTO - </a:t>
            </a:r>
            <a:r>
              <a:rPr lang="es-ES" sz="1100" dirty="0">
                <a:latin typeface="Abadi Extra Light" panose="020B0204020104020204" pitchFamily="34" charset="0"/>
              </a:rPr>
              <a:t>¿Qué piensa el niño? ¿Qué piensa la niña?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SOLUCIÓN - </a:t>
            </a:r>
            <a:r>
              <a:rPr lang="es-ES" sz="1100" dirty="0">
                <a:latin typeface="Abadi Extra Light" panose="020B0204020104020204" pitchFamily="34" charset="0"/>
              </a:rPr>
              <a:t>¿Qué pueden hacer para solucionar la situación?</a:t>
            </a:r>
            <a:endParaRPr lang="es-ES" sz="1100" b="1" dirty="0">
              <a:latin typeface="Abadi Extra Light" panose="020B0204020104020204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8130F32-D290-4A5F-91B8-F1E81D3DF7FE}"/>
              </a:ext>
            </a:extLst>
          </p:cNvPr>
          <p:cNvGrpSpPr/>
          <p:nvPr/>
        </p:nvGrpSpPr>
        <p:grpSpPr>
          <a:xfrm>
            <a:off x="323649" y="662857"/>
            <a:ext cx="4680000" cy="4680000"/>
            <a:chOff x="323650" y="684868"/>
            <a:chExt cx="4680000" cy="4680000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D9911357-6500-4FD4-94CB-6EAE571CCF61}"/>
                </a:ext>
              </a:extLst>
            </p:cNvPr>
            <p:cNvSpPr/>
            <p:nvPr/>
          </p:nvSpPr>
          <p:spPr>
            <a:xfrm>
              <a:off x="323650" y="684868"/>
              <a:ext cx="4680000" cy="468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01CDFD6-2845-4CC0-BC0D-CF484CC0F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6697" y="867915"/>
              <a:ext cx="4313906" cy="4313906"/>
            </a:xfrm>
            <a:prstGeom prst="rect">
              <a:avLst/>
            </a:prstGeom>
          </p:spPr>
        </p:pic>
      </p:grpSp>
      <p:sp>
        <p:nvSpPr>
          <p:cNvPr id="9" name="Rectángulo">
            <a:extLst>
              <a:ext uri="{FF2B5EF4-FFF2-40B4-BE49-F238E27FC236}">
                <a16:creationId xmlns:a16="http://schemas.microsoft.com/office/drawing/2014/main" id="{CC5D9EC0-16E2-47D7-8102-3E03A84E6DE6}"/>
              </a:ext>
            </a:extLst>
          </p:cNvPr>
          <p:cNvSpPr/>
          <p:nvPr/>
        </p:nvSpPr>
        <p:spPr bwMode="auto">
          <a:xfrm rot="16200000" flipH="1">
            <a:off x="-828175" y="1259837"/>
            <a:ext cx="6984000" cy="5040000"/>
          </a:xfrm>
          <a:prstGeom prst="rect">
            <a:avLst/>
          </a:prstGeom>
          <a:noFill/>
          <a:ln w="48260" cap="flat">
            <a:solidFill>
              <a:srgbClr val="00B0F0"/>
            </a:solidFill>
            <a:prstDash val="solid"/>
            <a:miter lim="400000"/>
          </a:ln>
          <a:effectLst/>
        </p:spPr>
        <p:txBody>
          <a:bodyPr lIns="18893" tIns="18893" rIns="18893" bIns="18893" anchor="ctr"/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37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49E339A-E25B-44D6-9EF9-B40C031F7D65}"/>
              </a:ext>
            </a:extLst>
          </p:cNvPr>
          <p:cNvSpPr txBox="1"/>
          <p:nvPr/>
        </p:nvSpPr>
        <p:spPr>
          <a:xfrm>
            <a:off x="1226858" y="137488"/>
            <a:ext cx="2873583" cy="397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980" dirty="0">
                <a:solidFill>
                  <a:srgbClr val="00B0F0"/>
                </a:solidFill>
                <a:latin typeface="Modern Love Caps" panose="04070805081001020A01" pitchFamily="82" charset="0"/>
              </a:rPr>
              <a:t>Resolución de conflictos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F8DFEF-C3C3-480A-B6E1-B6FBAE5FC327}"/>
              </a:ext>
            </a:extLst>
          </p:cNvPr>
          <p:cNvSpPr txBox="1"/>
          <p:nvPr/>
        </p:nvSpPr>
        <p:spPr>
          <a:xfrm>
            <a:off x="-351" y="7334844"/>
            <a:ext cx="53280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30" b="1" dirty="0"/>
              <a:t>Autor pictogramas</a:t>
            </a:r>
            <a:r>
              <a:rPr lang="pt-BR" sz="630" dirty="0"/>
              <a:t>: Sergio </a:t>
            </a:r>
            <a:r>
              <a:rPr lang="pt-BR" sz="630" dirty="0" err="1"/>
              <a:t>Palao</a:t>
            </a:r>
            <a:r>
              <a:rPr lang="pt-BR" sz="630" dirty="0"/>
              <a:t> • </a:t>
            </a:r>
            <a:r>
              <a:rPr lang="pt-BR" sz="630" b="1" dirty="0" err="1"/>
              <a:t>Procedencia</a:t>
            </a:r>
            <a:r>
              <a:rPr lang="pt-BR" sz="630" dirty="0"/>
              <a:t>: ARASAAC • </a:t>
            </a:r>
            <a:r>
              <a:rPr lang="pt-BR" sz="630" b="1" dirty="0"/>
              <a:t>Licencia</a:t>
            </a:r>
            <a:r>
              <a:rPr lang="pt-BR" sz="630" dirty="0"/>
              <a:t>: CC (BY-NC-SA) • </a:t>
            </a:r>
            <a:r>
              <a:rPr lang="es-ES" sz="630" b="1" dirty="0"/>
              <a:t>Autora</a:t>
            </a:r>
            <a:r>
              <a:rPr lang="es-ES" sz="630" dirty="0"/>
              <a:t>: Carmen Atenea del Hoyo Ruiz</a:t>
            </a:r>
            <a:r>
              <a:rPr lang="pt-BR" sz="630" dirty="0"/>
              <a:t> </a:t>
            </a:r>
            <a:endParaRPr lang="es-ES" sz="630" dirty="0"/>
          </a:p>
        </p:txBody>
      </p:sp>
    </p:spTree>
    <p:extLst>
      <p:ext uri="{BB962C8B-B14F-4D97-AF65-F5344CB8AC3E}">
        <p14:creationId xmlns:p14="http://schemas.microsoft.com/office/powerpoint/2010/main" val="1130544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8866D3C-008E-49F0-996C-BE6CAD3FE4AD}"/>
              </a:ext>
            </a:extLst>
          </p:cNvPr>
          <p:cNvSpPr txBox="1"/>
          <p:nvPr/>
        </p:nvSpPr>
        <p:spPr>
          <a:xfrm>
            <a:off x="323824" y="5585155"/>
            <a:ext cx="4680000" cy="144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SITUACIÓN - </a:t>
            </a:r>
            <a:r>
              <a:rPr lang="es-ES" sz="1100" dirty="0">
                <a:latin typeface="Abadi Extra Light" panose="020B0204020104020204" pitchFamily="34" charset="0"/>
              </a:rPr>
              <a:t>¿Qué sucede?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EMOCIÓN - </a:t>
            </a:r>
            <a:r>
              <a:rPr lang="es-ES" sz="1100" dirty="0">
                <a:latin typeface="Abadi Extra Light" panose="020B0204020104020204" pitchFamily="34" charset="0"/>
              </a:rPr>
              <a:t>¿Cómo se siente el niño de rojo? ¿Cómo se siente el niño de azul?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PENSAMIENTO - </a:t>
            </a:r>
            <a:r>
              <a:rPr lang="es-ES" sz="1100" dirty="0">
                <a:latin typeface="Abadi Extra Light" panose="020B0204020104020204" pitchFamily="34" charset="0"/>
              </a:rPr>
              <a:t>¿Qué piensa el niño de rojo? ¿Qué piensa el niño de azul?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SOLUCIÓN - </a:t>
            </a:r>
            <a:r>
              <a:rPr lang="es-ES" sz="1100" dirty="0">
                <a:latin typeface="Abadi Extra Light" panose="020B0204020104020204" pitchFamily="34" charset="0"/>
              </a:rPr>
              <a:t>¿Qué pueden hacer para solucionar la situación?</a:t>
            </a:r>
            <a:endParaRPr lang="es-ES" sz="1100" b="1" dirty="0">
              <a:latin typeface="Abadi Extra Light" panose="020B0204020104020204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8130F32-D290-4A5F-91B8-F1E81D3DF7FE}"/>
              </a:ext>
            </a:extLst>
          </p:cNvPr>
          <p:cNvGrpSpPr/>
          <p:nvPr/>
        </p:nvGrpSpPr>
        <p:grpSpPr>
          <a:xfrm>
            <a:off x="323649" y="662857"/>
            <a:ext cx="4680000" cy="4680000"/>
            <a:chOff x="323650" y="684868"/>
            <a:chExt cx="4680000" cy="4680000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D9911357-6500-4FD4-94CB-6EAE571CCF61}"/>
                </a:ext>
              </a:extLst>
            </p:cNvPr>
            <p:cNvSpPr/>
            <p:nvPr/>
          </p:nvSpPr>
          <p:spPr>
            <a:xfrm>
              <a:off x="323650" y="684868"/>
              <a:ext cx="4680000" cy="468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01CDFD6-2845-4CC0-BC0D-CF484CC0F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3650" y="867915"/>
              <a:ext cx="4319999" cy="4313905"/>
            </a:xfrm>
            <a:prstGeom prst="rect">
              <a:avLst/>
            </a:prstGeom>
          </p:spPr>
        </p:pic>
      </p:grpSp>
      <p:sp>
        <p:nvSpPr>
          <p:cNvPr id="9" name="Rectángulo">
            <a:extLst>
              <a:ext uri="{FF2B5EF4-FFF2-40B4-BE49-F238E27FC236}">
                <a16:creationId xmlns:a16="http://schemas.microsoft.com/office/drawing/2014/main" id="{CC5D9EC0-16E2-47D7-8102-3E03A84E6DE6}"/>
              </a:ext>
            </a:extLst>
          </p:cNvPr>
          <p:cNvSpPr/>
          <p:nvPr/>
        </p:nvSpPr>
        <p:spPr bwMode="auto">
          <a:xfrm rot="16200000" flipH="1">
            <a:off x="-828175" y="1259837"/>
            <a:ext cx="6984000" cy="5040000"/>
          </a:xfrm>
          <a:prstGeom prst="rect">
            <a:avLst/>
          </a:prstGeom>
          <a:noFill/>
          <a:ln w="48260" cap="flat">
            <a:solidFill>
              <a:srgbClr val="00B0F0"/>
            </a:solidFill>
            <a:prstDash val="solid"/>
            <a:miter lim="400000"/>
          </a:ln>
          <a:effectLst/>
        </p:spPr>
        <p:txBody>
          <a:bodyPr lIns="18893" tIns="18893" rIns="18893" bIns="18893" anchor="ctr"/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37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49E339A-E25B-44D6-9EF9-B40C031F7D65}"/>
              </a:ext>
            </a:extLst>
          </p:cNvPr>
          <p:cNvSpPr txBox="1"/>
          <p:nvPr/>
        </p:nvSpPr>
        <p:spPr>
          <a:xfrm>
            <a:off x="1226858" y="137488"/>
            <a:ext cx="2873583" cy="397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980" dirty="0">
                <a:solidFill>
                  <a:srgbClr val="00B0F0"/>
                </a:solidFill>
                <a:latin typeface="Modern Love Caps" panose="04070805081001020A01" pitchFamily="82" charset="0"/>
              </a:rPr>
              <a:t>Resolución de conflictos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535FA20-B6E1-42A8-BF39-8B9289894C03}"/>
              </a:ext>
            </a:extLst>
          </p:cNvPr>
          <p:cNvSpPr txBox="1"/>
          <p:nvPr/>
        </p:nvSpPr>
        <p:spPr>
          <a:xfrm>
            <a:off x="-351" y="7334844"/>
            <a:ext cx="53280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30" b="1" dirty="0"/>
              <a:t>Autor pictogramas</a:t>
            </a:r>
            <a:r>
              <a:rPr lang="pt-BR" sz="630" dirty="0"/>
              <a:t>: Sergio </a:t>
            </a:r>
            <a:r>
              <a:rPr lang="pt-BR" sz="630" dirty="0" err="1"/>
              <a:t>Palao</a:t>
            </a:r>
            <a:r>
              <a:rPr lang="pt-BR" sz="630" dirty="0"/>
              <a:t> • </a:t>
            </a:r>
            <a:r>
              <a:rPr lang="pt-BR" sz="630" b="1" dirty="0" err="1"/>
              <a:t>Procedencia</a:t>
            </a:r>
            <a:r>
              <a:rPr lang="pt-BR" sz="630" dirty="0"/>
              <a:t>: ARASAAC • </a:t>
            </a:r>
            <a:r>
              <a:rPr lang="pt-BR" sz="630" b="1" dirty="0"/>
              <a:t>Licencia</a:t>
            </a:r>
            <a:r>
              <a:rPr lang="pt-BR" sz="630" dirty="0"/>
              <a:t>: CC (BY-NC-SA) • </a:t>
            </a:r>
            <a:r>
              <a:rPr lang="es-ES" sz="630" b="1" dirty="0"/>
              <a:t>Autora</a:t>
            </a:r>
            <a:r>
              <a:rPr lang="es-ES" sz="630" dirty="0"/>
              <a:t>: Carmen Atenea del Hoyo Ruiz</a:t>
            </a:r>
            <a:r>
              <a:rPr lang="pt-BR" sz="630" dirty="0"/>
              <a:t> </a:t>
            </a:r>
            <a:endParaRPr lang="es-ES" sz="630" dirty="0"/>
          </a:p>
        </p:txBody>
      </p:sp>
    </p:spTree>
    <p:extLst>
      <p:ext uri="{BB962C8B-B14F-4D97-AF65-F5344CB8AC3E}">
        <p14:creationId xmlns:p14="http://schemas.microsoft.com/office/powerpoint/2010/main" val="416378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8866D3C-008E-49F0-996C-BE6CAD3FE4AD}"/>
              </a:ext>
            </a:extLst>
          </p:cNvPr>
          <p:cNvSpPr txBox="1"/>
          <p:nvPr/>
        </p:nvSpPr>
        <p:spPr>
          <a:xfrm>
            <a:off x="323824" y="5585155"/>
            <a:ext cx="4680000" cy="144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SITUACIÓN - </a:t>
            </a:r>
            <a:r>
              <a:rPr lang="es-ES" sz="1100" dirty="0">
                <a:latin typeface="Abadi Extra Light" panose="020B0204020104020204" pitchFamily="34" charset="0"/>
              </a:rPr>
              <a:t>¿Qué sucede?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EMOCIÓN - </a:t>
            </a:r>
            <a:r>
              <a:rPr lang="es-ES" sz="1100" dirty="0">
                <a:latin typeface="Abadi Extra Light" panose="020B0204020104020204" pitchFamily="34" charset="0"/>
              </a:rPr>
              <a:t>¿Cómo se siente el niño de rojo? ¿Cómo se siente el niño de azul?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PENSAMIENTO - </a:t>
            </a:r>
            <a:r>
              <a:rPr lang="es-ES" sz="1100" dirty="0">
                <a:latin typeface="Abadi Extra Light" panose="020B0204020104020204" pitchFamily="34" charset="0"/>
              </a:rPr>
              <a:t>¿Qué piensa el niño de rojo? ¿Qué piensa el niño de azul?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SOLUCIÓN - </a:t>
            </a:r>
            <a:r>
              <a:rPr lang="es-ES" sz="1100" dirty="0">
                <a:latin typeface="Abadi Extra Light" panose="020B0204020104020204" pitchFamily="34" charset="0"/>
              </a:rPr>
              <a:t>¿Qué pueden hacer para solucionar la situación?</a:t>
            </a:r>
            <a:endParaRPr lang="es-ES" sz="1100" b="1" dirty="0">
              <a:latin typeface="Abadi Extra Light" panose="020B0204020104020204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8130F32-D290-4A5F-91B8-F1E81D3DF7FE}"/>
              </a:ext>
            </a:extLst>
          </p:cNvPr>
          <p:cNvGrpSpPr/>
          <p:nvPr/>
        </p:nvGrpSpPr>
        <p:grpSpPr>
          <a:xfrm>
            <a:off x="323649" y="662857"/>
            <a:ext cx="4680000" cy="4680000"/>
            <a:chOff x="323650" y="684868"/>
            <a:chExt cx="4680000" cy="4680000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D9911357-6500-4FD4-94CB-6EAE571CCF61}"/>
                </a:ext>
              </a:extLst>
            </p:cNvPr>
            <p:cNvSpPr/>
            <p:nvPr/>
          </p:nvSpPr>
          <p:spPr>
            <a:xfrm>
              <a:off x="323650" y="684868"/>
              <a:ext cx="4680000" cy="468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01CDFD6-2845-4CC0-BC0D-CF484CC0F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3650" y="867915"/>
              <a:ext cx="4319998" cy="4313905"/>
            </a:xfrm>
            <a:prstGeom prst="rect">
              <a:avLst/>
            </a:prstGeom>
          </p:spPr>
        </p:pic>
      </p:grpSp>
      <p:sp>
        <p:nvSpPr>
          <p:cNvPr id="9" name="Rectángulo">
            <a:extLst>
              <a:ext uri="{FF2B5EF4-FFF2-40B4-BE49-F238E27FC236}">
                <a16:creationId xmlns:a16="http://schemas.microsoft.com/office/drawing/2014/main" id="{CC5D9EC0-16E2-47D7-8102-3E03A84E6DE6}"/>
              </a:ext>
            </a:extLst>
          </p:cNvPr>
          <p:cNvSpPr/>
          <p:nvPr/>
        </p:nvSpPr>
        <p:spPr bwMode="auto">
          <a:xfrm rot="16200000" flipH="1">
            <a:off x="-828175" y="1259837"/>
            <a:ext cx="6984000" cy="5040000"/>
          </a:xfrm>
          <a:prstGeom prst="rect">
            <a:avLst/>
          </a:prstGeom>
          <a:noFill/>
          <a:ln w="48260" cap="flat">
            <a:solidFill>
              <a:srgbClr val="00B0F0"/>
            </a:solidFill>
            <a:prstDash val="solid"/>
            <a:miter lim="400000"/>
          </a:ln>
          <a:effectLst/>
        </p:spPr>
        <p:txBody>
          <a:bodyPr lIns="18893" tIns="18893" rIns="18893" bIns="18893" anchor="ctr"/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37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49E339A-E25B-44D6-9EF9-B40C031F7D65}"/>
              </a:ext>
            </a:extLst>
          </p:cNvPr>
          <p:cNvSpPr txBox="1"/>
          <p:nvPr/>
        </p:nvSpPr>
        <p:spPr>
          <a:xfrm>
            <a:off x="1226858" y="137488"/>
            <a:ext cx="2873583" cy="397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980" dirty="0">
                <a:solidFill>
                  <a:srgbClr val="00B0F0"/>
                </a:solidFill>
                <a:latin typeface="Modern Love Caps" panose="04070805081001020A01" pitchFamily="82" charset="0"/>
              </a:rPr>
              <a:t>Resolución de conflictos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A641CD9-CE91-434B-8723-9F7B909CFB70}"/>
              </a:ext>
            </a:extLst>
          </p:cNvPr>
          <p:cNvSpPr txBox="1"/>
          <p:nvPr/>
        </p:nvSpPr>
        <p:spPr>
          <a:xfrm>
            <a:off x="-351" y="7334844"/>
            <a:ext cx="53280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30" b="1" dirty="0"/>
              <a:t>Autor pictogramas</a:t>
            </a:r>
            <a:r>
              <a:rPr lang="pt-BR" sz="630" dirty="0"/>
              <a:t>: Sergio </a:t>
            </a:r>
            <a:r>
              <a:rPr lang="pt-BR" sz="630" dirty="0" err="1"/>
              <a:t>Palao</a:t>
            </a:r>
            <a:r>
              <a:rPr lang="pt-BR" sz="630" dirty="0"/>
              <a:t> • </a:t>
            </a:r>
            <a:r>
              <a:rPr lang="pt-BR" sz="630" b="1" dirty="0" err="1"/>
              <a:t>Procedencia</a:t>
            </a:r>
            <a:r>
              <a:rPr lang="pt-BR" sz="630" dirty="0"/>
              <a:t>: ARASAAC • </a:t>
            </a:r>
            <a:r>
              <a:rPr lang="pt-BR" sz="630" b="1" dirty="0"/>
              <a:t>Licencia</a:t>
            </a:r>
            <a:r>
              <a:rPr lang="pt-BR" sz="630" dirty="0"/>
              <a:t>: CC (BY-NC-SA) • </a:t>
            </a:r>
            <a:r>
              <a:rPr lang="es-ES" sz="630" b="1" dirty="0"/>
              <a:t>Autora</a:t>
            </a:r>
            <a:r>
              <a:rPr lang="es-ES" sz="630" dirty="0"/>
              <a:t>: Carmen Atenea del Hoyo Ruiz</a:t>
            </a:r>
            <a:r>
              <a:rPr lang="pt-BR" sz="630" dirty="0"/>
              <a:t> </a:t>
            </a:r>
            <a:endParaRPr lang="es-ES" sz="630" dirty="0"/>
          </a:p>
        </p:txBody>
      </p:sp>
    </p:spTree>
    <p:extLst>
      <p:ext uri="{BB962C8B-B14F-4D97-AF65-F5344CB8AC3E}">
        <p14:creationId xmlns:p14="http://schemas.microsoft.com/office/powerpoint/2010/main" val="2123102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8866D3C-008E-49F0-996C-BE6CAD3FE4AD}"/>
              </a:ext>
            </a:extLst>
          </p:cNvPr>
          <p:cNvSpPr txBox="1"/>
          <p:nvPr/>
        </p:nvSpPr>
        <p:spPr>
          <a:xfrm>
            <a:off x="323824" y="5585155"/>
            <a:ext cx="4680000" cy="144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SITUACIÓN - </a:t>
            </a:r>
            <a:r>
              <a:rPr lang="es-ES" sz="1100" dirty="0">
                <a:latin typeface="Abadi Extra Light" panose="020B0204020104020204" pitchFamily="34" charset="0"/>
              </a:rPr>
              <a:t>¿Qué sucede?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EMOCIÓN - </a:t>
            </a:r>
            <a:r>
              <a:rPr lang="es-ES" sz="1100" dirty="0">
                <a:latin typeface="Abadi Extra Light" panose="020B0204020104020204" pitchFamily="34" charset="0"/>
              </a:rPr>
              <a:t>¿Cómo se siente el niño de rojo? ¿Cómo se siente el niño de azul?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PENSAMIENTO - </a:t>
            </a:r>
            <a:r>
              <a:rPr lang="es-ES" sz="1100" dirty="0">
                <a:latin typeface="Abadi Extra Light" panose="020B0204020104020204" pitchFamily="34" charset="0"/>
              </a:rPr>
              <a:t>¿Qué piensa el niño de rojo? ¿Qué piensa el niño de azul?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SOLUCIÓN - </a:t>
            </a:r>
            <a:r>
              <a:rPr lang="es-ES" sz="1100" dirty="0">
                <a:latin typeface="Abadi Extra Light" panose="020B0204020104020204" pitchFamily="34" charset="0"/>
              </a:rPr>
              <a:t>¿Qué pueden hacer para solucionar la situación?</a:t>
            </a:r>
            <a:endParaRPr lang="es-ES" sz="1100" b="1" dirty="0">
              <a:latin typeface="Abadi Extra Light" panose="020B0204020104020204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8130F32-D290-4A5F-91B8-F1E81D3DF7FE}"/>
              </a:ext>
            </a:extLst>
          </p:cNvPr>
          <p:cNvGrpSpPr/>
          <p:nvPr/>
        </p:nvGrpSpPr>
        <p:grpSpPr>
          <a:xfrm>
            <a:off x="323649" y="662857"/>
            <a:ext cx="4680000" cy="4680000"/>
            <a:chOff x="323650" y="684868"/>
            <a:chExt cx="4680000" cy="4680000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D9911357-6500-4FD4-94CB-6EAE571CCF61}"/>
                </a:ext>
              </a:extLst>
            </p:cNvPr>
            <p:cNvSpPr/>
            <p:nvPr/>
          </p:nvSpPr>
          <p:spPr>
            <a:xfrm>
              <a:off x="323650" y="684868"/>
              <a:ext cx="4680000" cy="468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01CDFD6-2845-4CC0-BC0D-CF484CC0F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6696" y="867915"/>
              <a:ext cx="4313905" cy="4313905"/>
            </a:xfrm>
            <a:prstGeom prst="rect">
              <a:avLst/>
            </a:prstGeom>
          </p:spPr>
        </p:pic>
      </p:grpSp>
      <p:sp>
        <p:nvSpPr>
          <p:cNvPr id="9" name="Rectángulo">
            <a:extLst>
              <a:ext uri="{FF2B5EF4-FFF2-40B4-BE49-F238E27FC236}">
                <a16:creationId xmlns:a16="http://schemas.microsoft.com/office/drawing/2014/main" id="{CC5D9EC0-16E2-47D7-8102-3E03A84E6DE6}"/>
              </a:ext>
            </a:extLst>
          </p:cNvPr>
          <p:cNvSpPr/>
          <p:nvPr/>
        </p:nvSpPr>
        <p:spPr bwMode="auto">
          <a:xfrm rot="16200000" flipH="1">
            <a:off x="-828175" y="1259837"/>
            <a:ext cx="6984000" cy="5040000"/>
          </a:xfrm>
          <a:prstGeom prst="rect">
            <a:avLst/>
          </a:prstGeom>
          <a:noFill/>
          <a:ln w="48260" cap="flat">
            <a:solidFill>
              <a:srgbClr val="00B0F0"/>
            </a:solidFill>
            <a:prstDash val="solid"/>
            <a:miter lim="400000"/>
          </a:ln>
          <a:effectLst/>
        </p:spPr>
        <p:txBody>
          <a:bodyPr lIns="18893" tIns="18893" rIns="18893" bIns="18893" anchor="ctr"/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37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49E339A-E25B-44D6-9EF9-B40C031F7D65}"/>
              </a:ext>
            </a:extLst>
          </p:cNvPr>
          <p:cNvSpPr txBox="1"/>
          <p:nvPr/>
        </p:nvSpPr>
        <p:spPr>
          <a:xfrm>
            <a:off x="1226858" y="137488"/>
            <a:ext cx="2873583" cy="397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980" dirty="0">
                <a:solidFill>
                  <a:srgbClr val="00B0F0"/>
                </a:solidFill>
                <a:latin typeface="Modern Love Caps" panose="04070805081001020A01" pitchFamily="82" charset="0"/>
              </a:rPr>
              <a:t>Resolución de conflictos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5A862C5-5C4D-426A-8DF3-239FF1D315F7}"/>
              </a:ext>
            </a:extLst>
          </p:cNvPr>
          <p:cNvSpPr txBox="1"/>
          <p:nvPr/>
        </p:nvSpPr>
        <p:spPr>
          <a:xfrm>
            <a:off x="-351" y="7334844"/>
            <a:ext cx="53280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30" b="1" dirty="0"/>
              <a:t>Autor pictogramas</a:t>
            </a:r>
            <a:r>
              <a:rPr lang="pt-BR" sz="630" dirty="0"/>
              <a:t>: Sergio </a:t>
            </a:r>
            <a:r>
              <a:rPr lang="pt-BR" sz="630" dirty="0" err="1"/>
              <a:t>Palao</a:t>
            </a:r>
            <a:r>
              <a:rPr lang="pt-BR" sz="630" dirty="0"/>
              <a:t> • </a:t>
            </a:r>
            <a:r>
              <a:rPr lang="pt-BR" sz="630" b="1" dirty="0" err="1"/>
              <a:t>Procedencia</a:t>
            </a:r>
            <a:r>
              <a:rPr lang="pt-BR" sz="630" dirty="0"/>
              <a:t>: ARASAAC • </a:t>
            </a:r>
            <a:r>
              <a:rPr lang="pt-BR" sz="630" b="1" dirty="0"/>
              <a:t>Licencia</a:t>
            </a:r>
            <a:r>
              <a:rPr lang="pt-BR" sz="630" dirty="0"/>
              <a:t>: CC (BY-NC-SA) • </a:t>
            </a:r>
            <a:r>
              <a:rPr lang="es-ES" sz="630" b="1" dirty="0"/>
              <a:t>Autora</a:t>
            </a:r>
            <a:r>
              <a:rPr lang="es-ES" sz="630" dirty="0"/>
              <a:t>: Carmen Atenea del Hoyo Ruiz</a:t>
            </a:r>
            <a:r>
              <a:rPr lang="pt-BR" sz="630" dirty="0"/>
              <a:t> </a:t>
            </a:r>
            <a:endParaRPr lang="es-ES" sz="630" dirty="0"/>
          </a:p>
        </p:txBody>
      </p:sp>
    </p:spTree>
    <p:extLst>
      <p:ext uri="{BB962C8B-B14F-4D97-AF65-F5344CB8AC3E}">
        <p14:creationId xmlns:p14="http://schemas.microsoft.com/office/powerpoint/2010/main" val="3105776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8866D3C-008E-49F0-996C-BE6CAD3FE4AD}"/>
              </a:ext>
            </a:extLst>
          </p:cNvPr>
          <p:cNvSpPr txBox="1"/>
          <p:nvPr/>
        </p:nvSpPr>
        <p:spPr>
          <a:xfrm>
            <a:off x="323824" y="5585155"/>
            <a:ext cx="4680000" cy="144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SITUACIÓN - </a:t>
            </a:r>
            <a:r>
              <a:rPr lang="es-ES" sz="1100" dirty="0">
                <a:latin typeface="Abadi Extra Light" panose="020B0204020104020204" pitchFamily="34" charset="0"/>
              </a:rPr>
              <a:t>¿Qué sucede?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EMOCIÓN - </a:t>
            </a:r>
            <a:r>
              <a:rPr lang="es-ES" sz="1100" dirty="0">
                <a:latin typeface="Abadi Extra Light" panose="020B0204020104020204" pitchFamily="34" charset="0"/>
              </a:rPr>
              <a:t>¿Cómo se siente el niño de rojo? ¿Cómo se siente el niño de azul?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PENSAMIENTO - </a:t>
            </a:r>
            <a:r>
              <a:rPr lang="es-ES" sz="1100" dirty="0">
                <a:latin typeface="Abadi Extra Light" panose="020B0204020104020204" pitchFamily="34" charset="0"/>
              </a:rPr>
              <a:t>¿Qué piensa el niño de rojo? ¿Qué piensa el niño de azul?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SOLUCIÓN - </a:t>
            </a:r>
            <a:r>
              <a:rPr lang="es-ES" sz="1100" dirty="0">
                <a:latin typeface="Abadi Extra Light" panose="020B0204020104020204" pitchFamily="34" charset="0"/>
              </a:rPr>
              <a:t>¿Qué pueden hacer para solucionar la situación?</a:t>
            </a:r>
            <a:endParaRPr lang="es-ES" sz="1100" b="1" dirty="0">
              <a:latin typeface="Abadi Extra Light" panose="020B0204020104020204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8130F32-D290-4A5F-91B8-F1E81D3DF7FE}"/>
              </a:ext>
            </a:extLst>
          </p:cNvPr>
          <p:cNvGrpSpPr/>
          <p:nvPr/>
        </p:nvGrpSpPr>
        <p:grpSpPr>
          <a:xfrm>
            <a:off x="323649" y="662857"/>
            <a:ext cx="4680000" cy="4680000"/>
            <a:chOff x="323650" y="684868"/>
            <a:chExt cx="4680000" cy="4680000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D9911357-6500-4FD4-94CB-6EAE571CCF61}"/>
                </a:ext>
              </a:extLst>
            </p:cNvPr>
            <p:cNvSpPr/>
            <p:nvPr/>
          </p:nvSpPr>
          <p:spPr>
            <a:xfrm>
              <a:off x="323650" y="684868"/>
              <a:ext cx="4680000" cy="468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01CDFD6-2845-4CC0-BC0D-CF484CC0F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6696" y="867915"/>
              <a:ext cx="4313905" cy="4313905"/>
            </a:xfrm>
            <a:prstGeom prst="rect">
              <a:avLst/>
            </a:prstGeom>
          </p:spPr>
        </p:pic>
      </p:grpSp>
      <p:sp>
        <p:nvSpPr>
          <p:cNvPr id="9" name="Rectángulo">
            <a:extLst>
              <a:ext uri="{FF2B5EF4-FFF2-40B4-BE49-F238E27FC236}">
                <a16:creationId xmlns:a16="http://schemas.microsoft.com/office/drawing/2014/main" id="{CC5D9EC0-16E2-47D7-8102-3E03A84E6DE6}"/>
              </a:ext>
            </a:extLst>
          </p:cNvPr>
          <p:cNvSpPr/>
          <p:nvPr/>
        </p:nvSpPr>
        <p:spPr bwMode="auto">
          <a:xfrm rot="16200000" flipH="1">
            <a:off x="-828175" y="1259837"/>
            <a:ext cx="6984000" cy="5040000"/>
          </a:xfrm>
          <a:prstGeom prst="rect">
            <a:avLst/>
          </a:prstGeom>
          <a:noFill/>
          <a:ln w="48260" cap="flat">
            <a:solidFill>
              <a:srgbClr val="00B0F0"/>
            </a:solidFill>
            <a:prstDash val="solid"/>
            <a:miter lim="400000"/>
          </a:ln>
          <a:effectLst/>
        </p:spPr>
        <p:txBody>
          <a:bodyPr lIns="18893" tIns="18893" rIns="18893" bIns="18893" anchor="ctr"/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37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49E339A-E25B-44D6-9EF9-B40C031F7D65}"/>
              </a:ext>
            </a:extLst>
          </p:cNvPr>
          <p:cNvSpPr txBox="1"/>
          <p:nvPr/>
        </p:nvSpPr>
        <p:spPr>
          <a:xfrm>
            <a:off x="1226858" y="137488"/>
            <a:ext cx="2873583" cy="397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980" dirty="0">
                <a:solidFill>
                  <a:srgbClr val="00B0F0"/>
                </a:solidFill>
                <a:latin typeface="Modern Love Caps" panose="04070805081001020A01" pitchFamily="82" charset="0"/>
              </a:rPr>
              <a:t>Resolución de conflictos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2ED26F-D42E-404F-9720-9CEA8E50BFA4}"/>
              </a:ext>
            </a:extLst>
          </p:cNvPr>
          <p:cNvSpPr txBox="1"/>
          <p:nvPr/>
        </p:nvSpPr>
        <p:spPr>
          <a:xfrm>
            <a:off x="-351" y="7334844"/>
            <a:ext cx="53280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30" b="1" dirty="0"/>
              <a:t>Autor pictogramas</a:t>
            </a:r>
            <a:r>
              <a:rPr lang="pt-BR" sz="630" dirty="0"/>
              <a:t>: Sergio </a:t>
            </a:r>
            <a:r>
              <a:rPr lang="pt-BR" sz="630" dirty="0" err="1"/>
              <a:t>Palao</a:t>
            </a:r>
            <a:r>
              <a:rPr lang="pt-BR" sz="630" dirty="0"/>
              <a:t> • </a:t>
            </a:r>
            <a:r>
              <a:rPr lang="pt-BR" sz="630" b="1" dirty="0" err="1"/>
              <a:t>Procedencia</a:t>
            </a:r>
            <a:r>
              <a:rPr lang="pt-BR" sz="630" dirty="0"/>
              <a:t>: ARASAAC • </a:t>
            </a:r>
            <a:r>
              <a:rPr lang="pt-BR" sz="630" b="1" dirty="0"/>
              <a:t>Licencia</a:t>
            </a:r>
            <a:r>
              <a:rPr lang="pt-BR" sz="630" dirty="0"/>
              <a:t>: CC (BY-NC-SA) • </a:t>
            </a:r>
            <a:r>
              <a:rPr lang="es-ES" sz="630" b="1" dirty="0"/>
              <a:t>Autora</a:t>
            </a:r>
            <a:r>
              <a:rPr lang="es-ES" sz="630" dirty="0"/>
              <a:t>: Carmen Atenea del Hoyo Ruiz</a:t>
            </a:r>
            <a:r>
              <a:rPr lang="pt-BR" sz="630" dirty="0"/>
              <a:t> </a:t>
            </a:r>
            <a:endParaRPr lang="es-ES" sz="630" dirty="0"/>
          </a:p>
        </p:txBody>
      </p:sp>
    </p:spTree>
    <p:extLst>
      <p:ext uri="{BB962C8B-B14F-4D97-AF65-F5344CB8AC3E}">
        <p14:creationId xmlns:p14="http://schemas.microsoft.com/office/powerpoint/2010/main" val="1337692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8866D3C-008E-49F0-996C-BE6CAD3FE4AD}"/>
              </a:ext>
            </a:extLst>
          </p:cNvPr>
          <p:cNvSpPr txBox="1"/>
          <p:nvPr/>
        </p:nvSpPr>
        <p:spPr>
          <a:xfrm>
            <a:off x="323824" y="5585155"/>
            <a:ext cx="4680000" cy="144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SITUACIÓN - </a:t>
            </a:r>
            <a:r>
              <a:rPr lang="es-ES" sz="1100" dirty="0">
                <a:latin typeface="Abadi Extra Light" panose="020B0204020104020204" pitchFamily="34" charset="0"/>
              </a:rPr>
              <a:t>¿Qué sucede?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EMOCIÓN - </a:t>
            </a:r>
            <a:r>
              <a:rPr lang="es-ES" sz="1100" dirty="0">
                <a:latin typeface="Abadi Extra Light" panose="020B0204020104020204" pitchFamily="34" charset="0"/>
              </a:rPr>
              <a:t>¿Cómo se siente el niño? ¿Cómo se siente la madre?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PENSAMIENTO - </a:t>
            </a:r>
            <a:r>
              <a:rPr lang="es-ES" sz="1100" dirty="0">
                <a:latin typeface="Abadi Extra Light" panose="020B0204020104020204" pitchFamily="34" charset="0"/>
              </a:rPr>
              <a:t>¿Qué piensa el niño? ¿Qué piensa la madre?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SOLUCIÓN - </a:t>
            </a:r>
            <a:r>
              <a:rPr lang="es-ES" sz="1100" dirty="0">
                <a:latin typeface="Abadi Extra Light" panose="020B0204020104020204" pitchFamily="34" charset="0"/>
              </a:rPr>
              <a:t>¿Qué pueden hacer para solucionar la situación?</a:t>
            </a:r>
            <a:endParaRPr lang="es-ES" sz="1100" b="1" dirty="0">
              <a:latin typeface="Abadi Extra Light" panose="020B0204020104020204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8130F32-D290-4A5F-91B8-F1E81D3DF7FE}"/>
              </a:ext>
            </a:extLst>
          </p:cNvPr>
          <p:cNvGrpSpPr/>
          <p:nvPr/>
        </p:nvGrpSpPr>
        <p:grpSpPr>
          <a:xfrm>
            <a:off x="323649" y="662857"/>
            <a:ext cx="4680000" cy="4680000"/>
            <a:chOff x="323650" y="684868"/>
            <a:chExt cx="4680000" cy="4680000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D9911357-6500-4FD4-94CB-6EAE571CCF61}"/>
                </a:ext>
              </a:extLst>
            </p:cNvPr>
            <p:cNvSpPr/>
            <p:nvPr/>
          </p:nvSpPr>
          <p:spPr>
            <a:xfrm>
              <a:off x="323650" y="684868"/>
              <a:ext cx="4680000" cy="468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01CDFD6-2845-4CC0-BC0D-CF484CC0F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3650" y="867915"/>
              <a:ext cx="4319998" cy="4313904"/>
            </a:xfrm>
            <a:prstGeom prst="rect">
              <a:avLst/>
            </a:prstGeom>
          </p:spPr>
        </p:pic>
      </p:grpSp>
      <p:sp>
        <p:nvSpPr>
          <p:cNvPr id="9" name="Rectángulo">
            <a:extLst>
              <a:ext uri="{FF2B5EF4-FFF2-40B4-BE49-F238E27FC236}">
                <a16:creationId xmlns:a16="http://schemas.microsoft.com/office/drawing/2014/main" id="{CC5D9EC0-16E2-47D7-8102-3E03A84E6DE6}"/>
              </a:ext>
            </a:extLst>
          </p:cNvPr>
          <p:cNvSpPr/>
          <p:nvPr/>
        </p:nvSpPr>
        <p:spPr bwMode="auto">
          <a:xfrm rot="16200000" flipH="1">
            <a:off x="-828175" y="1259837"/>
            <a:ext cx="6984000" cy="5040000"/>
          </a:xfrm>
          <a:prstGeom prst="rect">
            <a:avLst/>
          </a:prstGeom>
          <a:noFill/>
          <a:ln w="48260" cap="flat">
            <a:solidFill>
              <a:srgbClr val="00B0F0"/>
            </a:solidFill>
            <a:prstDash val="solid"/>
            <a:miter lim="400000"/>
          </a:ln>
          <a:effectLst/>
        </p:spPr>
        <p:txBody>
          <a:bodyPr lIns="18893" tIns="18893" rIns="18893" bIns="18893" anchor="ctr"/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37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49E339A-E25B-44D6-9EF9-B40C031F7D65}"/>
              </a:ext>
            </a:extLst>
          </p:cNvPr>
          <p:cNvSpPr txBox="1"/>
          <p:nvPr/>
        </p:nvSpPr>
        <p:spPr>
          <a:xfrm>
            <a:off x="1226858" y="137488"/>
            <a:ext cx="2873583" cy="397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980" dirty="0">
                <a:solidFill>
                  <a:srgbClr val="00B0F0"/>
                </a:solidFill>
                <a:latin typeface="Modern Love Caps" panose="04070805081001020A01" pitchFamily="82" charset="0"/>
              </a:rPr>
              <a:t>Resolución de conflictos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8B8B2CF-A892-4892-A52A-D626AB165D2A}"/>
              </a:ext>
            </a:extLst>
          </p:cNvPr>
          <p:cNvSpPr txBox="1"/>
          <p:nvPr/>
        </p:nvSpPr>
        <p:spPr>
          <a:xfrm>
            <a:off x="-351" y="7334844"/>
            <a:ext cx="53280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30" b="1" dirty="0"/>
              <a:t>Autor pictogramas</a:t>
            </a:r>
            <a:r>
              <a:rPr lang="pt-BR" sz="630" dirty="0"/>
              <a:t>: Sergio </a:t>
            </a:r>
            <a:r>
              <a:rPr lang="pt-BR" sz="630" dirty="0" err="1"/>
              <a:t>Palao</a:t>
            </a:r>
            <a:r>
              <a:rPr lang="pt-BR" sz="630" dirty="0"/>
              <a:t> • </a:t>
            </a:r>
            <a:r>
              <a:rPr lang="pt-BR" sz="630" b="1" dirty="0" err="1"/>
              <a:t>Procedencia</a:t>
            </a:r>
            <a:r>
              <a:rPr lang="pt-BR" sz="630" dirty="0"/>
              <a:t>: ARASAAC • </a:t>
            </a:r>
            <a:r>
              <a:rPr lang="pt-BR" sz="630" b="1" dirty="0"/>
              <a:t>Licencia</a:t>
            </a:r>
            <a:r>
              <a:rPr lang="pt-BR" sz="630" dirty="0"/>
              <a:t>: CC (BY-NC-SA) • </a:t>
            </a:r>
            <a:r>
              <a:rPr lang="es-ES" sz="630" b="1" dirty="0"/>
              <a:t>Autora</a:t>
            </a:r>
            <a:r>
              <a:rPr lang="es-ES" sz="630" dirty="0"/>
              <a:t>: Carmen Atenea del Hoyo Ruiz</a:t>
            </a:r>
            <a:r>
              <a:rPr lang="pt-BR" sz="630" dirty="0"/>
              <a:t> </a:t>
            </a:r>
            <a:endParaRPr lang="es-ES" sz="630" dirty="0"/>
          </a:p>
        </p:txBody>
      </p:sp>
    </p:spTree>
    <p:extLst>
      <p:ext uri="{BB962C8B-B14F-4D97-AF65-F5344CB8AC3E}">
        <p14:creationId xmlns:p14="http://schemas.microsoft.com/office/powerpoint/2010/main" val="2057441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8866D3C-008E-49F0-996C-BE6CAD3FE4AD}"/>
              </a:ext>
            </a:extLst>
          </p:cNvPr>
          <p:cNvSpPr txBox="1"/>
          <p:nvPr/>
        </p:nvSpPr>
        <p:spPr>
          <a:xfrm>
            <a:off x="323824" y="5585155"/>
            <a:ext cx="4680000" cy="144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SITUACIÓN - </a:t>
            </a:r>
            <a:r>
              <a:rPr lang="es-ES" sz="1100" dirty="0">
                <a:latin typeface="Abadi Extra Light" panose="020B0204020104020204" pitchFamily="34" charset="0"/>
              </a:rPr>
              <a:t>¿Qué sucede?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EMOCIÓN - </a:t>
            </a:r>
            <a:r>
              <a:rPr lang="es-ES" sz="1100" dirty="0">
                <a:latin typeface="Abadi Extra Light" panose="020B0204020104020204" pitchFamily="34" charset="0"/>
              </a:rPr>
              <a:t>¿Cómo se siente el niño? ¿Cómo se siente la madre?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PENSAMIENTO - </a:t>
            </a:r>
            <a:r>
              <a:rPr lang="es-ES" sz="1100" dirty="0">
                <a:latin typeface="Abadi Extra Light" panose="020B0204020104020204" pitchFamily="34" charset="0"/>
              </a:rPr>
              <a:t>¿Qué piensa el niño? ¿Qué piensa la madre?</a:t>
            </a:r>
            <a:endParaRPr lang="es-ES" sz="1100" b="1" dirty="0">
              <a:latin typeface="Abadi Extra Light" panose="020B0204020104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1100" b="1" dirty="0">
                <a:latin typeface="Abadi Extra Light" panose="020B0204020104020204" pitchFamily="34" charset="0"/>
              </a:rPr>
              <a:t>SOLUCIÓN - </a:t>
            </a:r>
            <a:r>
              <a:rPr lang="es-ES" sz="1100" dirty="0">
                <a:latin typeface="Abadi Extra Light" panose="020B0204020104020204" pitchFamily="34" charset="0"/>
              </a:rPr>
              <a:t>¿Qué pueden hacer para solucionar la situación?</a:t>
            </a:r>
            <a:endParaRPr lang="es-ES" sz="1100" b="1" dirty="0">
              <a:latin typeface="Abadi Extra Light" panose="020B0204020104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9911357-6500-4FD4-94CB-6EAE571CCF61}"/>
              </a:ext>
            </a:extLst>
          </p:cNvPr>
          <p:cNvSpPr/>
          <p:nvPr/>
        </p:nvSpPr>
        <p:spPr>
          <a:xfrm>
            <a:off x="323649" y="662857"/>
            <a:ext cx="4680000" cy="46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">
            <a:extLst>
              <a:ext uri="{FF2B5EF4-FFF2-40B4-BE49-F238E27FC236}">
                <a16:creationId xmlns:a16="http://schemas.microsoft.com/office/drawing/2014/main" id="{CC5D9EC0-16E2-47D7-8102-3E03A84E6DE6}"/>
              </a:ext>
            </a:extLst>
          </p:cNvPr>
          <p:cNvSpPr/>
          <p:nvPr/>
        </p:nvSpPr>
        <p:spPr bwMode="auto">
          <a:xfrm rot="16200000" flipH="1">
            <a:off x="-828175" y="1259837"/>
            <a:ext cx="6984000" cy="5040000"/>
          </a:xfrm>
          <a:prstGeom prst="rect">
            <a:avLst/>
          </a:prstGeom>
          <a:noFill/>
          <a:ln w="48260" cap="flat">
            <a:solidFill>
              <a:srgbClr val="00B0F0"/>
            </a:solidFill>
            <a:prstDash val="solid"/>
            <a:miter lim="400000"/>
          </a:ln>
          <a:effectLst/>
        </p:spPr>
        <p:txBody>
          <a:bodyPr lIns="18893" tIns="18893" rIns="18893" bIns="18893" anchor="ctr"/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37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49E339A-E25B-44D6-9EF9-B40C031F7D65}"/>
              </a:ext>
            </a:extLst>
          </p:cNvPr>
          <p:cNvSpPr txBox="1"/>
          <p:nvPr/>
        </p:nvSpPr>
        <p:spPr>
          <a:xfrm>
            <a:off x="1226858" y="137488"/>
            <a:ext cx="2873583" cy="397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980" dirty="0">
                <a:solidFill>
                  <a:srgbClr val="00B0F0"/>
                </a:solidFill>
                <a:latin typeface="Modern Love Caps" panose="04070805081001020A01" pitchFamily="82" charset="0"/>
              </a:rPr>
              <a:t>Resolución de conflictos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8BEE6A11-D1FD-4DAE-9CFA-091602CDE749}"/>
              </a:ext>
            </a:extLst>
          </p:cNvPr>
          <p:cNvGrpSpPr/>
          <p:nvPr/>
        </p:nvGrpSpPr>
        <p:grpSpPr>
          <a:xfrm>
            <a:off x="378423" y="1383960"/>
            <a:ext cx="4949227" cy="3809474"/>
            <a:chOff x="378423" y="1383960"/>
            <a:chExt cx="4949227" cy="3809474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01CDFD6-2845-4CC0-BC0D-CF484CC0F5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8058" b="19515"/>
            <a:stretch/>
          </p:blipFill>
          <p:spPr>
            <a:xfrm flipH="1">
              <a:off x="2526521" y="1383960"/>
              <a:ext cx="2801129" cy="3634608"/>
            </a:xfrm>
            <a:prstGeom prst="rect">
              <a:avLst/>
            </a:prstGeom>
          </p:spPr>
        </p:pic>
        <p:pic>
          <p:nvPicPr>
            <p:cNvPr id="5" name="Imagen 4" descr="Una caricatura de una persona&#10;&#10;Descripción generada automáticamente con confianza media">
              <a:extLst>
                <a:ext uri="{FF2B5EF4-FFF2-40B4-BE49-F238E27FC236}">
                  <a16:creationId xmlns:a16="http://schemas.microsoft.com/office/drawing/2014/main" id="{26B2562D-B68C-4940-814C-8FB968875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423" y="1953434"/>
              <a:ext cx="3240000" cy="3240000"/>
            </a:xfrm>
            <a:prstGeom prst="rect">
              <a:avLst/>
            </a:prstGeom>
          </p:spPr>
        </p:pic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6812AE9-44B3-482A-9C7C-7D0372C916FE}"/>
              </a:ext>
            </a:extLst>
          </p:cNvPr>
          <p:cNvSpPr txBox="1"/>
          <p:nvPr/>
        </p:nvSpPr>
        <p:spPr>
          <a:xfrm>
            <a:off x="-351" y="7334844"/>
            <a:ext cx="53280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30" b="1" dirty="0"/>
              <a:t>Autor pictogramas</a:t>
            </a:r>
            <a:r>
              <a:rPr lang="pt-BR" sz="630" dirty="0"/>
              <a:t>: Sergio </a:t>
            </a:r>
            <a:r>
              <a:rPr lang="pt-BR" sz="630" dirty="0" err="1"/>
              <a:t>Palao</a:t>
            </a:r>
            <a:r>
              <a:rPr lang="pt-BR" sz="630" dirty="0"/>
              <a:t> • </a:t>
            </a:r>
            <a:r>
              <a:rPr lang="pt-BR" sz="630" b="1" dirty="0" err="1"/>
              <a:t>Procedencia</a:t>
            </a:r>
            <a:r>
              <a:rPr lang="pt-BR" sz="630" dirty="0"/>
              <a:t>: ARASAAC • </a:t>
            </a:r>
            <a:r>
              <a:rPr lang="pt-BR" sz="630" b="1" dirty="0"/>
              <a:t>Licencia</a:t>
            </a:r>
            <a:r>
              <a:rPr lang="pt-BR" sz="630" dirty="0"/>
              <a:t>: CC (BY-NC-SA) • </a:t>
            </a:r>
            <a:r>
              <a:rPr lang="es-ES" sz="630" b="1" dirty="0"/>
              <a:t>Autora</a:t>
            </a:r>
            <a:r>
              <a:rPr lang="es-ES" sz="630" dirty="0"/>
              <a:t>: Carmen Atenea del Hoyo Ruiz</a:t>
            </a:r>
            <a:r>
              <a:rPr lang="pt-BR" sz="630" dirty="0"/>
              <a:t> </a:t>
            </a:r>
            <a:endParaRPr lang="es-ES" sz="630" dirty="0"/>
          </a:p>
        </p:txBody>
      </p:sp>
    </p:spTree>
    <p:extLst>
      <p:ext uri="{BB962C8B-B14F-4D97-AF65-F5344CB8AC3E}">
        <p14:creationId xmlns:p14="http://schemas.microsoft.com/office/powerpoint/2010/main" val="1957708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6103DF6E-390D-4AC6-8D8E-B225034B07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6012"/>
            <a:ext cx="5327650" cy="5327650"/>
          </a:xfrm>
          <a:prstGeom prst="rect">
            <a:avLst/>
          </a:prstGeom>
        </p:spPr>
      </p:pic>
      <p:sp>
        <p:nvSpPr>
          <p:cNvPr id="4" name="Rectángulo">
            <a:extLst>
              <a:ext uri="{FF2B5EF4-FFF2-40B4-BE49-F238E27FC236}">
                <a16:creationId xmlns:a16="http://schemas.microsoft.com/office/drawing/2014/main" id="{DB2EB0B0-56EF-4615-90EB-97CF57AD0BA0}"/>
              </a:ext>
            </a:extLst>
          </p:cNvPr>
          <p:cNvSpPr/>
          <p:nvPr/>
        </p:nvSpPr>
        <p:spPr bwMode="auto">
          <a:xfrm rot="16200000" flipH="1">
            <a:off x="-828175" y="1259837"/>
            <a:ext cx="6984000" cy="5040000"/>
          </a:xfrm>
          <a:prstGeom prst="rect">
            <a:avLst/>
          </a:prstGeom>
          <a:noFill/>
          <a:ln w="48260" cap="flat">
            <a:solidFill>
              <a:srgbClr val="00B0F0"/>
            </a:solidFill>
            <a:prstDash val="solid"/>
            <a:miter lim="400000"/>
          </a:ln>
          <a:effectLst/>
        </p:spPr>
        <p:txBody>
          <a:bodyPr lIns="18893" tIns="18893" rIns="18893" bIns="18893" anchor="ctr"/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37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B00B36A-36A7-4B3C-96BF-67B471862423}"/>
              </a:ext>
            </a:extLst>
          </p:cNvPr>
          <p:cNvSpPr txBox="1"/>
          <p:nvPr/>
        </p:nvSpPr>
        <p:spPr>
          <a:xfrm>
            <a:off x="1226858" y="137488"/>
            <a:ext cx="2873583" cy="397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980" dirty="0">
                <a:solidFill>
                  <a:srgbClr val="00B0F0"/>
                </a:solidFill>
                <a:latin typeface="Modern Love Caps" panose="04070805081001020A01" pitchFamily="82" charset="0"/>
              </a:rPr>
              <a:t>Marioneta niña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12BA25D-01CE-431B-AC03-368E56618E3D}"/>
              </a:ext>
            </a:extLst>
          </p:cNvPr>
          <p:cNvSpPr txBox="1"/>
          <p:nvPr/>
        </p:nvSpPr>
        <p:spPr>
          <a:xfrm>
            <a:off x="-351" y="7334844"/>
            <a:ext cx="53280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30" b="1" dirty="0"/>
              <a:t>Autor pictogramas</a:t>
            </a:r>
            <a:r>
              <a:rPr lang="pt-BR" sz="630" dirty="0"/>
              <a:t>: Sergio </a:t>
            </a:r>
            <a:r>
              <a:rPr lang="pt-BR" sz="630" dirty="0" err="1"/>
              <a:t>Palao</a:t>
            </a:r>
            <a:r>
              <a:rPr lang="pt-BR" sz="630" dirty="0"/>
              <a:t> • </a:t>
            </a:r>
            <a:r>
              <a:rPr lang="pt-BR" sz="630" b="1" dirty="0" err="1"/>
              <a:t>Procedencia</a:t>
            </a:r>
            <a:r>
              <a:rPr lang="pt-BR" sz="630" dirty="0"/>
              <a:t>: ARASAAC • </a:t>
            </a:r>
            <a:r>
              <a:rPr lang="pt-BR" sz="630" b="1" dirty="0"/>
              <a:t>Licencia</a:t>
            </a:r>
            <a:r>
              <a:rPr lang="pt-BR" sz="630" dirty="0"/>
              <a:t>: CC (BY-NC-SA) • </a:t>
            </a:r>
            <a:r>
              <a:rPr lang="es-ES" sz="630" b="1" dirty="0"/>
              <a:t>Autora</a:t>
            </a:r>
            <a:r>
              <a:rPr lang="es-ES" sz="630" dirty="0"/>
              <a:t>: Carmen Atenea del Hoyo Ruiz</a:t>
            </a:r>
            <a:r>
              <a:rPr lang="pt-BR" sz="630" dirty="0"/>
              <a:t> </a:t>
            </a:r>
            <a:endParaRPr lang="es-ES" sz="630" dirty="0"/>
          </a:p>
        </p:txBody>
      </p:sp>
    </p:spTree>
    <p:extLst>
      <p:ext uri="{BB962C8B-B14F-4D97-AF65-F5344CB8AC3E}">
        <p14:creationId xmlns:p14="http://schemas.microsoft.com/office/powerpoint/2010/main" val="2969230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72C1425F-767C-4563-8C1B-BC2B7FED2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6012"/>
            <a:ext cx="5327650" cy="5327650"/>
          </a:xfrm>
          <a:prstGeom prst="rect">
            <a:avLst/>
          </a:prstGeom>
        </p:spPr>
      </p:pic>
      <p:sp>
        <p:nvSpPr>
          <p:cNvPr id="6" name="Rectángulo">
            <a:extLst>
              <a:ext uri="{FF2B5EF4-FFF2-40B4-BE49-F238E27FC236}">
                <a16:creationId xmlns:a16="http://schemas.microsoft.com/office/drawing/2014/main" id="{D20F2997-904E-4B43-B8CC-47BCC9B68C2E}"/>
              </a:ext>
            </a:extLst>
          </p:cNvPr>
          <p:cNvSpPr/>
          <p:nvPr/>
        </p:nvSpPr>
        <p:spPr bwMode="auto">
          <a:xfrm rot="16200000" flipH="1">
            <a:off x="-828175" y="1259837"/>
            <a:ext cx="6984000" cy="5040000"/>
          </a:xfrm>
          <a:prstGeom prst="rect">
            <a:avLst/>
          </a:prstGeom>
          <a:noFill/>
          <a:ln w="48260" cap="flat">
            <a:solidFill>
              <a:srgbClr val="00B0F0"/>
            </a:solidFill>
            <a:prstDash val="solid"/>
            <a:miter lim="400000"/>
          </a:ln>
          <a:effectLst/>
        </p:spPr>
        <p:txBody>
          <a:bodyPr lIns="18893" tIns="18893" rIns="18893" bIns="18893" anchor="ctr"/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37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404E131-2626-4C80-832F-D34BD47C5ECD}"/>
              </a:ext>
            </a:extLst>
          </p:cNvPr>
          <p:cNvSpPr txBox="1"/>
          <p:nvPr/>
        </p:nvSpPr>
        <p:spPr>
          <a:xfrm>
            <a:off x="1226858" y="137488"/>
            <a:ext cx="2873583" cy="397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980" dirty="0">
                <a:solidFill>
                  <a:srgbClr val="00B0F0"/>
                </a:solidFill>
                <a:latin typeface="Modern Love Caps" panose="04070805081001020A01" pitchFamily="82" charset="0"/>
              </a:rPr>
              <a:t>Marioneta niño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1F8B03C-C8A5-43F6-B62D-F7BB6D6FDBFA}"/>
              </a:ext>
            </a:extLst>
          </p:cNvPr>
          <p:cNvSpPr txBox="1"/>
          <p:nvPr/>
        </p:nvSpPr>
        <p:spPr>
          <a:xfrm>
            <a:off x="-351" y="7334844"/>
            <a:ext cx="53280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30" b="1" dirty="0"/>
              <a:t>Autor pictogramas</a:t>
            </a:r>
            <a:r>
              <a:rPr lang="pt-BR" sz="630" dirty="0"/>
              <a:t>: Sergio </a:t>
            </a:r>
            <a:r>
              <a:rPr lang="pt-BR" sz="630" dirty="0" err="1"/>
              <a:t>Palao</a:t>
            </a:r>
            <a:r>
              <a:rPr lang="pt-BR" sz="630" dirty="0"/>
              <a:t> • </a:t>
            </a:r>
            <a:r>
              <a:rPr lang="pt-BR" sz="630" b="1" dirty="0" err="1"/>
              <a:t>Procedencia</a:t>
            </a:r>
            <a:r>
              <a:rPr lang="pt-BR" sz="630" dirty="0"/>
              <a:t>: ARASAAC • </a:t>
            </a:r>
            <a:r>
              <a:rPr lang="pt-BR" sz="630" b="1" dirty="0"/>
              <a:t>Licencia</a:t>
            </a:r>
            <a:r>
              <a:rPr lang="pt-BR" sz="630" dirty="0"/>
              <a:t>: CC (BY-NC-SA) • </a:t>
            </a:r>
            <a:r>
              <a:rPr lang="es-ES" sz="630" b="1" dirty="0"/>
              <a:t>Autora</a:t>
            </a:r>
            <a:r>
              <a:rPr lang="es-ES" sz="630" dirty="0"/>
              <a:t>: Carmen Atenea del Hoyo Ruiz</a:t>
            </a:r>
            <a:r>
              <a:rPr lang="pt-BR" sz="630" dirty="0"/>
              <a:t> </a:t>
            </a:r>
            <a:endParaRPr lang="es-ES" sz="630" dirty="0"/>
          </a:p>
        </p:txBody>
      </p:sp>
    </p:spTree>
    <p:extLst>
      <p:ext uri="{BB962C8B-B14F-4D97-AF65-F5344CB8AC3E}">
        <p14:creationId xmlns:p14="http://schemas.microsoft.com/office/powerpoint/2010/main" val="496862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50E860B-9A6C-4A4E-8959-D4829D202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" y="1117600"/>
            <a:ext cx="5324475" cy="5324475"/>
          </a:xfrm>
          <a:prstGeom prst="rect">
            <a:avLst/>
          </a:prstGeom>
        </p:spPr>
      </p:pic>
      <p:sp>
        <p:nvSpPr>
          <p:cNvPr id="4" name="Rectángulo">
            <a:extLst>
              <a:ext uri="{FF2B5EF4-FFF2-40B4-BE49-F238E27FC236}">
                <a16:creationId xmlns:a16="http://schemas.microsoft.com/office/drawing/2014/main" id="{0F0CF27D-40AA-4652-8D97-A9D73EB8ED3B}"/>
              </a:ext>
            </a:extLst>
          </p:cNvPr>
          <p:cNvSpPr/>
          <p:nvPr/>
        </p:nvSpPr>
        <p:spPr bwMode="auto">
          <a:xfrm rot="16200000" flipH="1">
            <a:off x="-828175" y="1259837"/>
            <a:ext cx="6984000" cy="5040000"/>
          </a:xfrm>
          <a:prstGeom prst="rect">
            <a:avLst/>
          </a:prstGeom>
          <a:noFill/>
          <a:ln w="48260" cap="flat">
            <a:solidFill>
              <a:srgbClr val="00B0F0"/>
            </a:solidFill>
            <a:prstDash val="solid"/>
            <a:miter lim="400000"/>
          </a:ln>
          <a:effectLst/>
        </p:spPr>
        <p:txBody>
          <a:bodyPr lIns="18893" tIns="18893" rIns="18893" bIns="18893" anchor="ctr"/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37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FAC186B-F48E-4732-8ED1-6005F431FE75}"/>
              </a:ext>
            </a:extLst>
          </p:cNvPr>
          <p:cNvSpPr txBox="1"/>
          <p:nvPr/>
        </p:nvSpPr>
        <p:spPr>
          <a:xfrm>
            <a:off x="1226858" y="137488"/>
            <a:ext cx="2873583" cy="397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980" dirty="0">
                <a:solidFill>
                  <a:srgbClr val="00B0F0"/>
                </a:solidFill>
                <a:latin typeface="Modern Love Caps" panose="04070805081001020A01" pitchFamily="82" charset="0"/>
              </a:rPr>
              <a:t>Marioneta niñ0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BFDC546-53A5-421F-98CB-1D5FA84C8B38}"/>
              </a:ext>
            </a:extLst>
          </p:cNvPr>
          <p:cNvSpPr txBox="1"/>
          <p:nvPr/>
        </p:nvSpPr>
        <p:spPr>
          <a:xfrm>
            <a:off x="-351" y="7334844"/>
            <a:ext cx="53280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30" b="1" dirty="0"/>
              <a:t>Autor pictogramas</a:t>
            </a:r>
            <a:r>
              <a:rPr lang="pt-BR" sz="630" dirty="0"/>
              <a:t>: Sergio </a:t>
            </a:r>
            <a:r>
              <a:rPr lang="pt-BR" sz="630" dirty="0" err="1"/>
              <a:t>Palao</a:t>
            </a:r>
            <a:r>
              <a:rPr lang="pt-BR" sz="630" dirty="0"/>
              <a:t> • </a:t>
            </a:r>
            <a:r>
              <a:rPr lang="pt-BR" sz="630" b="1" dirty="0" err="1"/>
              <a:t>Procedencia</a:t>
            </a:r>
            <a:r>
              <a:rPr lang="pt-BR" sz="630" dirty="0"/>
              <a:t>: ARASAAC • </a:t>
            </a:r>
            <a:r>
              <a:rPr lang="pt-BR" sz="630" b="1" dirty="0"/>
              <a:t>Licencia</a:t>
            </a:r>
            <a:r>
              <a:rPr lang="pt-BR" sz="630" dirty="0"/>
              <a:t>: CC (BY-NC-SA) • </a:t>
            </a:r>
            <a:r>
              <a:rPr lang="es-ES" sz="630" b="1" dirty="0"/>
              <a:t>Autora</a:t>
            </a:r>
            <a:r>
              <a:rPr lang="es-ES" sz="630" dirty="0"/>
              <a:t>: Carmen Atenea del Hoyo Ruiz</a:t>
            </a:r>
            <a:r>
              <a:rPr lang="pt-BR" sz="630" dirty="0"/>
              <a:t> </a:t>
            </a:r>
            <a:endParaRPr lang="es-ES" sz="630" dirty="0"/>
          </a:p>
        </p:txBody>
      </p:sp>
    </p:spTree>
    <p:extLst>
      <p:ext uri="{BB962C8B-B14F-4D97-AF65-F5344CB8AC3E}">
        <p14:creationId xmlns:p14="http://schemas.microsoft.com/office/powerpoint/2010/main" val="2123172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10EDFFB7-E4EF-4714-8CF0-871D8D697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" y="1117600"/>
            <a:ext cx="5324475" cy="5324475"/>
          </a:xfrm>
          <a:prstGeom prst="rect">
            <a:avLst/>
          </a:prstGeom>
        </p:spPr>
      </p:pic>
      <p:sp>
        <p:nvSpPr>
          <p:cNvPr id="12" name="Rectángulo">
            <a:extLst>
              <a:ext uri="{FF2B5EF4-FFF2-40B4-BE49-F238E27FC236}">
                <a16:creationId xmlns:a16="http://schemas.microsoft.com/office/drawing/2014/main" id="{7C2F9817-1FDD-49E6-B247-8DD267672FF1}"/>
              </a:ext>
            </a:extLst>
          </p:cNvPr>
          <p:cNvSpPr/>
          <p:nvPr/>
        </p:nvSpPr>
        <p:spPr bwMode="auto">
          <a:xfrm rot="16200000" flipH="1">
            <a:off x="-828175" y="1259837"/>
            <a:ext cx="6984000" cy="5040000"/>
          </a:xfrm>
          <a:prstGeom prst="rect">
            <a:avLst/>
          </a:prstGeom>
          <a:noFill/>
          <a:ln w="48260" cap="flat">
            <a:solidFill>
              <a:srgbClr val="00B0F0"/>
            </a:solidFill>
            <a:prstDash val="solid"/>
            <a:miter lim="400000"/>
          </a:ln>
          <a:effectLst/>
        </p:spPr>
        <p:txBody>
          <a:bodyPr lIns="18893" tIns="18893" rIns="18893" bIns="18893" anchor="ctr"/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37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2637A3D-B596-455F-AEDC-C58ECE1D6D25}"/>
              </a:ext>
            </a:extLst>
          </p:cNvPr>
          <p:cNvSpPr txBox="1"/>
          <p:nvPr/>
        </p:nvSpPr>
        <p:spPr>
          <a:xfrm>
            <a:off x="1226858" y="137488"/>
            <a:ext cx="2873583" cy="397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980" dirty="0">
                <a:solidFill>
                  <a:srgbClr val="00B0F0"/>
                </a:solidFill>
                <a:latin typeface="Modern Love Caps" panose="04070805081001020A01" pitchFamily="82" charset="0"/>
              </a:rPr>
              <a:t>Marioneta madre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96BBE92-9D48-493F-AE27-A5AB330A0539}"/>
              </a:ext>
            </a:extLst>
          </p:cNvPr>
          <p:cNvSpPr txBox="1"/>
          <p:nvPr/>
        </p:nvSpPr>
        <p:spPr>
          <a:xfrm>
            <a:off x="-351" y="7334844"/>
            <a:ext cx="53280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30" b="1" dirty="0"/>
              <a:t>Autor pictogramas</a:t>
            </a:r>
            <a:r>
              <a:rPr lang="pt-BR" sz="630" dirty="0"/>
              <a:t>: Sergio </a:t>
            </a:r>
            <a:r>
              <a:rPr lang="pt-BR" sz="630" dirty="0" err="1"/>
              <a:t>Palao</a:t>
            </a:r>
            <a:r>
              <a:rPr lang="pt-BR" sz="630" dirty="0"/>
              <a:t> • </a:t>
            </a:r>
            <a:r>
              <a:rPr lang="pt-BR" sz="630" b="1" dirty="0" err="1"/>
              <a:t>Procedencia</a:t>
            </a:r>
            <a:r>
              <a:rPr lang="pt-BR" sz="630" dirty="0"/>
              <a:t>: ARASAAC • </a:t>
            </a:r>
            <a:r>
              <a:rPr lang="pt-BR" sz="630" b="1" dirty="0"/>
              <a:t>Licencia</a:t>
            </a:r>
            <a:r>
              <a:rPr lang="pt-BR" sz="630" dirty="0"/>
              <a:t>: CC (BY-NC-SA) • </a:t>
            </a:r>
            <a:r>
              <a:rPr lang="es-ES" sz="630" b="1" dirty="0"/>
              <a:t>Autora</a:t>
            </a:r>
            <a:r>
              <a:rPr lang="es-ES" sz="630" dirty="0"/>
              <a:t>: Carmen Atenea del Hoyo Ruiz</a:t>
            </a:r>
            <a:r>
              <a:rPr lang="pt-BR" sz="630" dirty="0"/>
              <a:t> </a:t>
            </a:r>
            <a:endParaRPr lang="es-ES" sz="630" dirty="0"/>
          </a:p>
        </p:txBody>
      </p:sp>
    </p:spTree>
    <p:extLst>
      <p:ext uri="{BB962C8B-B14F-4D97-AF65-F5344CB8AC3E}">
        <p14:creationId xmlns:p14="http://schemas.microsoft.com/office/powerpoint/2010/main" val="31593899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573</TotalTime>
  <Words>1024</Words>
  <Application>Microsoft Office PowerPoint</Application>
  <PresentationFormat>Personalizado</PresentationFormat>
  <Paragraphs>80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Abadi Extra Light</vt:lpstr>
      <vt:lpstr>Arial</vt:lpstr>
      <vt:lpstr>Calibri</vt:lpstr>
      <vt:lpstr>Calibri Light</vt:lpstr>
      <vt:lpstr>Modern Love Caps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Carmen Atenea del Hoyo Ruiz</dc:creator>
  <cp:lastModifiedBy>Carmen Atenea del Hoyo</cp:lastModifiedBy>
  <cp:revision>51</cp:revision>
  <dcterms:created xsi:type="dcterms:W3CDTF">2020-09-15T13:39:38Z</dcterms:created>
  <dcterms:modified xsi:type="dcterms:W3CDTF">2022-03-16T17:12:31Z</dcterms:modified>
</cp:coreProperties>
</file>